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12192000"/>
  <p:embeddedFontLst>
    <p:embeddedFont>
      <p:font typeface="MiSans" pitchFamily="34" charset="-122"/>
      <p:regular r:id="rId28"/>
    </p:embeddedFont>
    <p:embeddedFont>
      <p:font typeface="MiSans" pitchFamily="34" charset="-12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-122"/>
      <p:regular r:id="rId34"/>
    </p:embeddedFont>
    <p:embeddedFont>
      <p:font typeface="Calibri" panose="020F0502020204030204" pitchFamily="34" charset="-120"/>
      <p:regular r:id="rId35"/>
    </p:embeddedFont>
    <p:embeddedFont>
      <p:font typeface="Noto Sans SC" panose="020B0200000000000000" pitchFamily="34" charset="-122"/>
      <p:regular r:id="rId36"/>
    </p:embeddedFont>
    <p:embeddedFont>
      <p:font typeface="Noto Sans SC" panose="020B0200000000000000" pitchFamily="34" charset="-120"/>
      <p:regular r:id="rId37"/>
    </p:embeddedFont>
    <p:embeddedFont>
      <p:font typeface="等线" panose="02010600030101010101" charset="-122"/>
      <p:regular r:id="rId3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50-d3l4kegs8jdo4os5emqg.jpg"/>
          <p:cNvPicPr>
            <a:picLocks noChangeAspect="1"/>
          </p:cNvPicPr>
          <p:nvPr/>
        </p:nvPicPr>
        <p:blipFill>
          <a:blip r:embed="rId1"/>
          <a:srcRect t="83" b="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4:39-d3l4kbos8jdo4os5emk0.png"/>
          <p:cNvPicPr>
            <a:picLocks noChangeAspect="1"/>
          </p:cNvPicPr>
          <p:nvPr/>
        </p:nvPicPr>
        <p:blipFill>
          <a:blip r:embed="rId2"/>
          <a:srcRect l="11" r="11"/>
          <a:stretch>
            <a:fillRect/>
          </a:stretch>
        </p:blipFill>
        <p:spPr>
          <a:xfrm>
            <a:off x="5560060" y="655320"/>
            <a:ext cx="6177915" cy="55479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11530" y="5525135"/>
            <a:ext cx="2584450" cy="2209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811530" y="5525135"/>
            <a:ext cx="4082415" cy="220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戴韵涵</a:t>
            </a:r>
            <a:r>
              <a:rPr lang="en-US" altLang="zh-CN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赵文绮</a:t>
            </a:r>
            <a:r>
              <a:rPr lang="en-US" altLang="zh-CN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古轩麟</a:t>
            </a:r>
            <a:r>
              <a:rPr lang="en-US" altLang="zh-CN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郭煜城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11530" y="5885815"/>
            <a:ext cx="2585085" cy="2730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1241309" y="591274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241309" y="5912741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1241309" y="600971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241309" y="6009715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241309" y="610668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1241309" y="6106689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 flipV="1">
            <a:off x="869237" y="3090256"/>
            <a:ext cx="0" cy="225933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Text 10"/>
          <p:cNvSpPr/>
          <p:nvPr/>
        </p:nvSpPr>
        <p:spPr>
          <a:xfrm>
            <a:off x="626745" y="1553210"/>
            <a:ext cx="6487795" cy="679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戏剧社区UI设计全景解析</a:t>
            </a:r>
            <a:endParaRPr lang="en-US" sz="1600" dirty="0"/>
          </a:p>
        </p:txBody>
      </p:sp>
      <p:pic>
        <p:nvPicPr>
          <p:cNvPr id="15" name="Image 2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3"/>
          <a:srcRect l="38935" t="-7643" r="-13148" b="-18048"/>
          <a:stretch>
            <a:fillRect/>
          </a:stretch>
        </p:blipFill>
        <p:spPr>
          <a:xfrm>
            <a:off x="0" y="5525135"/>
            <a:ext cx="734695" cy="1242695"/>
          </a:xfrm>
          <a:prstGeom prst="rect">
            <a:avLst/>
          </a:prstGeom>
        </p:spPr>
      </p:pic>
      <p:pic>
        <p:nvPicPr>
          <p:cNvPr id="16" name="Image 3" descr="https://kimi-img.moonshot.cn/pub/slides/slides_tmpl/image/25-10-11-20:14:39-d3l4kbos8jdo4os5emig.jpg"/>
          <p:cNvPicPr>
            <a:picLocks noChangeAspect="1"/>
          </p:cNvPicPr>
          <p:nvPr/>
        </p:nvPicPr>
        <p:blipFill>
          <a:blip r:embed="rId4"/>
          <a:srcRect t="573" b="573"/>
          <a:stretch>
            <a:fillRect/>
          </a:stretch>
        </p:blipFill>
        <p:spPr>
          <a:xfrm>
            <a:off x="0" y="0"/>
            <a:ext cx="276860" cy="1766570"/>
          </a:xfrm>
          <a:prstGeom prst="rect">
            <a:avLst/>
          </a:prstGeom>
        </p:spPr>
      </p:pic>
      <p:pic>
        <p:nvPicPr>
          <p:cNvPr id="17" name="Image 4" descr="https://kimi-img.moonshot.cn/pub/slides/slides_tmpl/image/25-10-11-20:14:39-d3l4kbos8jdo4os5emig.jpg"/>
          <p:cNvPicPr>
            <a:picLocks noChangeAspect="1"/>
          </p:cNvPicPr>
          <p:nvPr/>
        </p:nvPicPr>
        <p:blipFill>
          <a:blip r:embed="rId4"/>
          <a:srcRect t="573" b="573"/>
          <a:stretch>
            <a:fillRect/>
          </a:stretch>
        </p:blipFill>
        <p:spPr>
          <a:xfrm>
            <a:off x="11915140" y="5084445"/>
            <a:ext cx="276860" cy="1766570"/>
          </a:xfrm>
          <a:prstGeom prst="rect">
            <a:avLst/>
          </a:prstGeom>
        </p:spPr>
      </p:pic>
      <p:pic>
        <p:nvPicPr>
          <p:cNvPr id="18" name="Image 5" descr="https://kimi-img.moonshot.cn/pub/slides/slides_tmpl/image/25-10-11-20:14:40-d3l4kc0s8jdo4os5eml0.png"/>
          <p:cNvPicPr>
            <a:picLocks noChangeAspect="1"/>
          </p:cNvPicPr>
          <p:nvPr/>
        </p:nvPicPr>
        <p:blipFill>
          <a:blip r:embed="rId5"/>
          <a:srcRect t="9" b="9"/>
          <a:stretch>
            <a:fillRect/>
          </a:stretch>
        </p:blipFill>
        <p:spPr>
          <a:xfrm>
            <a:off x="5897880" y="2578735"/>
            <a:ext cx="3540760" cy="35407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1598613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高频组件交互亮点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259013"/>
            <a:ext cx="556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登录页密码可见性切换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767013"/>
            <a:ext cx="55245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在375px窄屏内，密码框右侧嵌入眼形图标，点击即时切换input type并替换图标，无需弹窗即可解决输错密码痛点。图标使用24px触控热区，满足44×44px最小规范。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938588"/>
            <a:ext cx="5435600" cy="1320800"/>
          </a:xfrm>
          <a:custGeom>
            <a:avLst/>
            <a:gdLst/>
            <a:ahLst/>
            <a:cxnLst/>
            <a:rect l="l" t="t" r="r" b="b"/>
            <a:pathLst>
              <a:path w="5435600" h="13208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219204"/>
                </a:lnTo>
                <a:cubicBezTo>
                  <a:pt x="5435600" y="1275314"/>
                  <a:pt x="5390114" y="1320800"/>
                  <a:pt x="5334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457200" y="4141788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交互反馈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4548188"/>
            <a:ext cx="5118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边框在focus时由灰变青绿，同时添加2px内阴影，强化当前输入字段的可视反馈。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985000" y="2286000"/>
            <a:ext cx="4038600" cy="2260600"/>
          </a:xfrm>
          <a:custGeom>
            <a:avLst/>
            <a:gdLst/>
            <a:ahLst/>
            <a:cxnLst/>
            <a:rect l="l" t="t" r="r" b="b"/>
            <a:pathLst>
              <a:path w="4038600" h="2260600">
                <a:moveTo>
                  <a:pt x="203205" y="0"/>
                </a:moveTo>
                <a:lnTo>
                  <a:pt x="3835395" y="0"/>
                </a:lnTo>
                <a:cubicBezTo>
                  <a:pt x="3947622" y="0"/>
                  <a:pt x="4038600" y="90978"/>
                  <a:pt x="4038600" y="203205"/>
                </a:cubicBezTo>
                <a:lnTo>
                  <a:pt x="4038600" y="2057395"/>
                </a:lnTo>
                <a:cubicBezTo>
                  <a:pt x="4038600" y="2169622"/>
                  <a:pt x="3947622" y="2260600"/>
                  <a:pt x="3835395" y="2260600"/>
                </a:cubicBezTo>
                <a:lnTo>
                  <a:pt x="203205" y="2260600"/>
                </a:lnTo>
                <a:cubicBezTo>
                  <a:pt x="90978" y="2260600"/>
                  <a:pt x="0" y="2169622"/>
                  <a:pt x="0" y="2057395"/>
                </a:cubicBezTo>
                <a:lnTo>
                  <a:pt x="0" y="203205"/>
                </a:lnTo>
                <a:cubicBezTo>
                  <a:pt x="0" y="91053"/>
                  <a:pt x="91053" y="0"/>
                  <a:pt x="203205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302500" y="2997200"/>
            <a:ext cx="3517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6415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密码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02500" y="3302000"/>
            <a:ext cx="3403600" cy="533400"/>
          </a:xfrm>
          <a:custGeom>
            <a:avLst/>
            <a:gdLst/>
            <a:ahLst/>
            <a:cxnLst/>
            <a:rect l="l" t="t" r="r" b="b"/>
            <a:pathLst>
              <a:path w="3403600" h="533400">
                <a:moveTo>
                  <a:pt x="101602" y="0"/>
                </a:moveTo>
                <a:lnTo>
                  <a:pt x="3301998" y="0"/>
                </a:lnTo>
                <a:cubicBezTo>
                  <a:pt x="3358111" y="0"/>
                  <a:pt x="3403600" y="45489"/>
                  <a:pt x="3403600" y="101602"/>
                </a:cubicBezTo>
                <a:lnTo>
                  <a:pt x="3403600" y="431798"/>
                </a:lnTo>
                <a:cubicBezTo>
                  <a:pt x="3403600" y="487911"/>
                  <a:pt x="3358111" y="533400"/>
                  <a:pt x="3301998" y="533400"/>
                </a:cubicBezTo>
                <a:lnTo>
                  <a:pt x="101602" y="533400"/>
                </a:lnTo>
                <a:cubicBezTo>
                  <a:pt x="45489" y="533400"/>
                  <a:pt x="0" y="487911"/>
                  <a:pt x="0" y="431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D1D5DC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10277475" y="3454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15875"/>
                </a:moveTo>
                <a:cubicBezTo>
                  <a:pt x="102791" y="15875"/>
                  <a:pt x="70693" y="34131"/>
                  <a:pt x="47327" y="55860"/>
                </a:cubicBezTo>
                <a:cubicBezTo>
                  <a:pt x="24110" y="77440"/>
                  <a:pt x="8582" y="103188"/>
                  <a:pt x="1191" y="120898"/>
                </a:cubicBezTo>
                <a:cubicBezTo>
                  <a:pt x="-446" y="124817"/>
                  <a:pt x="-446" y="129183"/>
                  <a:pt x="1191" y="133102"/>
                </a:cubicBezTo>
                <a:cubicBezTo>
                  <a:pt x="8582" y="150813"/>
                  <a:pt x="24110" y="176609"/>
                  <a:pt x="47327" y="198140"/>
                </a:cubicBezTo>
                <a:cubicBezTo>
                  <a:pt x="70693" y="219819"/>
                  <a:pt x="102791" y="238125"/>
                  <a:pt x="142875" y="238125"/>
                </a:cubicBezTo>
                <a:cubicBezTo>
                  <a:pt x="182959" y="238125"/>
                  <a:pt x="215057" y="219869"/>
                  <a:pt x="238423" y="198140"/>
                </a:cubicBezTo>
                <a:cubicBezTo>
                  <a:pt x="261640" y="176560"/>
                  <a:pt x="277168" y="150813"/>
                  <a:pt x="284559" y="133102"/>
                </a:cubicBezTo>
                <a:cubicBezTo>
                  <a:pt x="286196" y="129183"/>
                  <a:pt x="286196" y="124817"/>
                  <a:pt x="284559" y="120898"/>
                </a:cubicBezTo>
                <a:cubicBezTo>
                  <a:pt x="277168" y="103187"/>
                  <a:pt x="261640" y="77391"/>
                  <a:pt x="238423" y="55860"/>
                </a:cubicBezTo>
                <a:cubicBezTo>
                  <a:pt x="215057" y="34181"/>
                  <a:pt x="182959" y="15875"/>
                  <a:pt x="142875" y="15875"/>
                </a:cubicBezTo>
                <a:close/>
                <a:moveTo>
                  <a:pt x="71438" y="127000"/>
                </a:moveTo>
                <a:cubicBezTo>
                  <a:pt x="71438" y="87573"/>
                  <a:pt x="103448" y="55563"/>
                  <a:pt x="142875" y="55563"/>
                </a:cubicBezTo>
                <a:cubicBezTo>
                  <a:pt x="182302" y="55563"/>
                  <a:pt x="214313" y="87573"/>
                  <a:pt x="214313" y="127000"/>
                </a:cubicBezTo>
                <a:cubicBezTo>
                  <a:pt x="214313" y="166427"/>
                  <a:pt x="182302" y="198438"/>
                  <a:pt x="142875" y="198438"/>
                </a:cubicBezTo>
                <a:cubicBezTo>
                  <a:pt x="103448" y="198438"/>
                  <a:pt x="71438" y="166427"/>
                  <a:pt x="71438" y="127000"/>
                </a:cubicBezTo>
                <a:close/>
                <a:moveTo>
                  <a:pt x="142875" y="95250"/>
                </a:moveTo>
                <a:cubicBezTo>
                  <a:pt x="142875" y="112762"/>
                  <a:pt x="128637" y="127000"/>
                  <a:pt x="111125" y="127000"/>
                </a:cubicBezTo>
                <a:cubicBezTo>
                  <a:pt x="105420" y="127000"/>
                  <a:pt x="100062" y="125512"/>
                  <a:pt x="95399" y="122833"/>
                </a:cubicBezTo>
                <a:cubicBezTo>
                  <a:pt x="94903" y="128240"/>
                  <a:pt x="95349" y="133796"/>
                  <a:pt x="96838" y="139303"/>
                </a:cubicBezTo>
                <a:cubicBezTo>
                  <a:pt x="103634" y="164703"/>
                  <a:pt x="129778" y="179784"/>
                  <a:pt x="155178" y="172988"/>
                </a:cubicBezTo>
                <a:cubicBezTo>
                  <a:pt x="180578" y="166191"/>
                  <a:pt x="195659" y="140047"/>
                  <a:pt x="188863" y="114647"/>
                </a:cubicBezTo>
                <a:cubicBezTo>
                  <a:pt x="182811" y="91976"/>
                  <a:pt x="161330" y="77539"/>
                  <a:pt x="138708" y="79524"/>
                </a:cubicBezTo>
                <a:cubicBezTo>
                  <a:pt x="141337" y="84138"/>
                  <a:pt x="142875" y="89495"/>
                  <a:pt x="142875" y="95250"/>
                </a:cubicBezTo>
                <a:close/>
              </a:path>
            </a:pathLst>
          </a:custGeom>
          <a:solidFill>
            <a:srgbClr val="2D6898"/>
          </a:solidFill>
        </p:spPr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59385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分类页滚动年份与标签筛选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215265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年份采用横向可滚动容器，标签使用圆角胶囊形态，支持多选，顶部实时显示已选计数与一键重置。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2711450"/>
            <a:ext cx="11684000" cy="2552700"/>
          </a:xfrm>
          <a:custGeom>
            <a:avLst/>
            <a:gdLst/>
            <a:ahLst/>
            <a:cxnLst/>
            <a:rect l="l" t="t" r="r" b="b"/>
            <a:pathLst>
              <a:path w="11684000" h="2552700">
                <a:moveTo>
                  <a:pt x="152396" y="0"/>
                </a:moveTo>
                <a:lnTo>
                  <a:pt x="11531604" y="0"/>
                </a:lnTo>
                <a:cubicBezTo>
                  <a:pt x="11615770" y="0"/>
                  <a:pt x="11684000" y="68230"/>
                  <a:pt x="11684000" y="152396"/>
                </a:cubicBezTo>
                <a:lnTo>
                  <a:pt x="11684000" y="2400304"/>
                </a:lnTo>
                <a:cubicBezTo>
                  <a:pt x="11684000" y="2484470"/>
                  <a:pt x="11615770" y="2552700"/>
                  <a:pt x="11531604" y="2552700"/>
                </a:cubicBezTo>
                <a:lnTo>
                  <a:pt x="152396" y="2552700"/>
                </a:lnTo>
                <a:cubicBezTo>
                  <a:pt x="68230" y="2552700"/>
                  <a:pt x="0" y="2484470"/>
                  <a:pt x="0" y="2400304"/>
                </a:cubicBezTo>
                <a:lnTo>
                  <a:pt x="0" y="152396"/>
                </a:lnTo>
                <a:cubicBezTo>
                  <a:pt x="0" y="68230"/>
                  <a:pt x="68230" y="0"/>
                  <a:pt x="152396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57200" y="291465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演出年份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838855" y="2940050"/>
            <a:ext cx="990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已选择 </a:t>
            </a:r>
            <a:r>
              <a:rPr lang="en-US" sz="1400" b="1" dirty="0">
                <a:solidFill>
                  <a:srgbClr val="00CC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</a:t>
            </a:r>
            <a:r>
              <a:rPr lang="en-US" sz="14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个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7200" y="3422650"/>
            <a:ext cx="698500" cy="355600"/>
          </a:xfrm>
          <a:custGeom>
            <a:avLst/>
            <a:gdLst/>
            <a:ahLst/>
            <a:cxnLst/>
            <a:rect l="l" t="t" r="r" b="b"/>
            <a:pathLst>
              <a:path w="698500" h="355600">
                <a:moveTo>
                  <a:pt x="177800" y="0"/>
                </a:moveTo>
                <a:lnTo>
                  <a:pt x="520700" y="0"/>
                </a:lnTo>
                <a:cubicBezTo>
                  <a:pt x="618830" y="0"/>
                  <a:pt x="698500" y="79670"/>
                  <a:pt x="698500" y="177800"/>
                </a:cubicBezTo>
                <a:lnTo>
                  <a:pt x="698500" y="177800"/>
                </a:lnTo>
                <a:cubicBezTo>
                  <a:pt x="698500" y="275930"/>
                  <a:pt x="618830" y="355600"/>
                  <a:pt x="520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457200" y="3422650"/>
            <a:ext cx="7874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2000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258391" y="3422650"/>
            <a:ext cx="698500" cy="355600"/>
          </a:xfrm>
          <a:custGeom>
            <a:avLst/>
            <a:gdLst/>
            <a:ahLst/>
            <a:cxnLst/>
            <a:rect l="l" t="t" r="r" b="b"/>
            <a:pathLst>
              <a:path w="698500" h="355600">
                <a:moveTo>
                  <a:pt x="177800" y="0"/>
                </a:moveTo>
                <a:lnTo>
                  <a:pt x="520700" y="0"/>
                </a:lnTo>
                <a:cubicBezTo>
                  <a:pt x="618830" y="0"/>
                  <a:pt x="698500" y="79670"/>
                  <a:pt x="698500" y="177800"/>
                </a:cubicBezTo>
                <a:lnTo>
                  <a:pt x="698500" y="177800"/>
                </a:lnTo>
                <a:cubicBezTo>
                  <a:pt x="698500" y="275930"/>
                  <a:pt x="618830" y="355600"/>
                  <a:pt x="520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1258391" y="3422650"/>
            <a:ext cx="7874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2005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059583" y="3422650"/>
            <a:ext cx="698500" cy="355600"/>
          </a:xfrm>
          <a:custGeom>
            <a:avLst/>
            <a:gdLst/>
            <a:ahLst/>
            <a:cxnLst/>
            <a:rect l="l" t="t" r="r" b="b"/>
            <a:pathLst>
              <a:path w="698500" h="355600">
                <a:moveTo>
                  <a:pt x="177800" y="0"/>
                </a:moveTo>
                <a:lnTo>
                  <a:pt x="520700" y="0"/>
                </a:lnTo>
                <a:cubicBezTo>
                  <a:pt x="618830" y="0"/>
                  <a:pt x="698500" y="79670"/>
                  <a:pt x="698500" y="177800"/>
                </a:cubicBezTo>
                <a:lnTo>
                  <a:pt x="698500" y="177800"/>
                </a:lnTo>
                <a:cubicBezTo>
                  <a:pt x="698500" y="275930"/>
                  <a:pt x="618830" y="355600"/>
                  <a:pt x="520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2059583" y="3422650"/>
            <a:ext cx="7874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2010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860774" y="3422650"/>
            <a:ext cx="698500" cy="355600"/>
          </a:xfrm>
          <a:custGeom>
            <a:avLst/>
            <a:gdLst/>
            <a:ahLst/>
            <a:cxnLst/>
            <a:rect l="l" t="t" r="r" b="b"/>
            <a:pathLst>
              <a:path w="698500" h="355600">
                <a:moveTo>
                  <a:pt x="177800" y="0"/>
                </a:moveTo>
                <a:lnTo>
                  <a:pt x="520700" y="0"/>
                </a:lnTo>
                <a:cubicBezTo>
                  <a:pt x="618830" y="0"/>
                  <a:pt x="698500" y="79670"/>
                  <a:pt x="698500" y="177800"/>
                </a:cubicBezTo>
                <a:lnTo>
                  <a:pt x="698500" y="177800"/>
                </a:lnTo>
                <a:cubicBezTo>
                  <a:pt x="698500" y="275930"/>
                  <a:pt x="618830" y="355600"/>
                  <a:pt x="520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17" name="Text 14"/>
          <p:cNvSpPr/>
          <p:nvPr/>
        </p:nvSpPr>
        <p:spPr>
          <a:xfrm>
            <a:off x="2860774" y="3422650"/>
            <a:ext cx="7874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2015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3661966" y="3422650"/>
            <a:ext cx="698500" cy="355600"/>
          </a:xfrm>
          <a:custGeom>
            <a:avLst/>
            <a:gdLst/>
            <a:ahLst/>
            <a:cxnLst/>
            <a:rect l="l" t="t" r="r" b="b"/>
            <a:pathLst>
              <a:path w="698500" h="355600">
                <a:moveTo>
                  <a:pt x="177800" y="0"/>
                </a:moveTo>
                <a:lnTo>
                  <a:pt x="520700" y="0"/>
                </a:lnTo>
                <a:cubicBezTo>
                  <a:pt x="618830" y="0"/>
                  <a:pt x="698500" y="79670"/>
                  <a:pt x="698500" y="177800"/>
                </a:cubicBezTo>
                <a:lnTo>
                  <a:pt x="698500" y="177800"/>
                </a:lnTo>
                <a:cubicBezTo>
                  <a:pt x="698500" y="275930"/>
                  <a:pt x="618830" y="355600"/>
                  <a:pt x="520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9" name="Text 16"/>
          <p:cNvSpPr/>
          <p:nvPr/>
        </p:nvSpPr>
        <p:spPr>
          <a:xfrm>
            <a:off x="3661966" y="3422650"/>
            <a:ext cx="7874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2020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463157" y="3422650"/>
            <a:ext cx="698500" cy="355600"/>
          </a:xfrm>
          <a:custGeom>
            <a:avLst/>
            <a:gdLst/>
            <a:ahLst/>
            <a:cxnLst/>
            <a:rect l="l" t="t" r="r" b="b"/>
            <a:pathLst>
              <a:path w="698500" h="355600">
                <a:moveTo>
                  <a:pt x="177800" y="0"/>
                </a:moveTo>
                <a:lnTo>
                  <a:pt x="520700" y="0"/>
                </a:lnTo>
                <a:cubicBezTo>
                  <a:pt x="618830" y="0"/>
                  <a:pt x="698500" y="79670"/>
                  <a:pt x="698500" y="177800"/>
                </a:cubicBezTo>
                <a:lnTo>
                  <a:pt x="698500" y="177800"/>
                </a:lnTo>
                <a:cubicBezTo>
                  <a:pt x="698500" y="275930"/>
                  <a:pt x="618830" y="355600"/>
                  <a:pt x="5207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1" name="Text 18"/>
          <p:cNvSpPr/>
          <p:nvPr/>
        </p:nvSpPr>
        <p:spPr>
          <a:xfrm>
            <a:off x="4463157" y="3422650"/>
            <a:ext cx="7874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2025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57200" y="4083050"/>
            <a:ext cx="11277600" cy="0"/>
          </a:xfrm>
          <a:prstGeom prst="line">
            <a:avLst/>
          </a:prstGeom>
          <a:noFill/>
          <a:ln w="12700">
            <a:solidFill>
              <a:srgbClr val="E5E7EB"/>
            </a:solidFill>
            <a:prstDash val="solid"/>
            <a:headEnd type="none"/>
            <a:tailEnd type="none"/>
          </a:ln>
        </p:spPr>
      </p:sp>
      <p:sp>
        <p:nvSpPr>
          <p:cNvPr id="23" name="Text 20"/>
          <p:cNvSpPr/>
          <p:nvPr/>
        </p:nvSpPr>
        <p:spPr>
          <a:xfrm>
            <a:off x="457200" y="4298950"/>
            <a:ext cx="11379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剧种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57200" y="4705350"/>
            <a:ext cx="838200" cy="355600"/>
          </a:xfrm>
          <a:custGeom>
            <a:avLst/>
            <a:gdLst/>
            <a:ahLst/>
            <a:cxnLst/>
            <a:rect l="l" t="t" r="r" b="b"/>
            <a:pathLst>
              <a:path w="838200" h="355600">
                <a:moveTo>
                  <a:pt x="177800" y="0"/>
                </a:moveTo>
                <a:lnTo>
                  <a:pt x="660400" y="0"/>
                </a:lnTo>
                <a:cubicBezTo>
                  <a:pt x="758530" y="0"/>
                  <a:pt x="838200" y="79670"/>
                  <a:pt x="838200" y="177800"/>
                </a:cubicBezTo>
                <a:lnTo>
                  <a:pt x="838200" y="177800"/>
                </a:lnTo>
                <a:cubicBezTo>
                  <a:pt x="838200" y="275930"/>
                  <a:pt x="758530" y="355600"/>
                  <a:pt x="6604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25" name="Text 22"/>
          <p:cNvSpPr/>
          <p:nvPr/>
        </p:nvSpPr>
        <p:spPr>
          <a:xfrm>
            <a:off x="457200" y="4705350"/>
            <a:ext cx="9271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音乐剧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397000" y="4705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177800" y="0"/>
                </a:moveTo>
                <a:lnTo>
                  <a:pt x="482600" y="0"/>
                </a:lnTo>
                <a:cubicBezTo>
                  <a:pt x="580730" y="0"/>
                  <a:pt x="660400" y="79670"/>
                  <a:pt x="660400" y="177800"/>
                </a:cubicBezTo>
                <a:lnTo>
                  <a:pt x="660400" y="177800"/>
                </a:lnTo>
                <a:cubicBezTo>
                  <a:pt x="660400" y="275930"/>
                  <a:pt x="580730" y="355600"/>
                  <a:pt x="4826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7" name="Text 24"/>
          <p:cNvSpPr/>
          <p:nvPr/>
        </p:nvSpPr>
        <p:spPr>
          <a:xfrm>
            <a:off x="1397000" y="4705350"/>
            <a:ext cx="7493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话剧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2159000" y="4705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177800" y="0"/>
                </a:moveTo>
                <a:lnTo>
                  <a:pt x="482600" y="0"/>
                </a:lnTo>
                <a:cubicBezTo>
                  <a:pt x="580730" y="0"/>
                  <a:pt x="660400" y="79670"/>
                  <a:pt x="660400" y="177800"/>
                </a:cubicBezTo>
                <a:lnTo>
                  <a:pt x="660400" y="177800"/>
                </a:lnTo>
                <a:cubicBezTo>
                  <a:pt x="660400" y="275930"/>
                  <a:pt x="580730" y="355600"/>
                  <a:pt x="4826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9" name="Text 26"/>
          <p:cNvSpPr/>
          <p:nvPr/>
        </p:nvSpPr>
        <p:spPr>
          <a:xfrm>
            <a:off x="2159000" y="4705350"/>
            <a:ext cx="7493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舞剧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2921000" y="4705350"/>
            <a:ext cx="660400" cy="355600"/>
          </a:xfrm>
          <a:custGeom>
            <a:avLst/>
            <a:gdLst/>
            <a:ahLst/>
            <a:cxnLst/>
            <a:rect l="l" t="t" r="r" b="b"/>
            <a:pathLst>
              <a:path w="660400" h="355600">
                <a:moveTo>
                  <a:pt x="177800" y="0"/>
                </a:moveTo>
                <a:lnTo>
                  <a:pt x="482600" y="0"/>
                </a:lnTo>
                <a:cubicBezTo>
                  <a:pt x="580730" y="0"/>
                  <a:pt x="660400" y="79670"/>
                  <a:pt x="660400" y="177800"/>
                </a:cubicBezTo>
                <a:lnTo>
                  <a:pt x="660400" y="177800"/>
                </a:lnTo>
                <a:cubicBezTo>
                  <a:pt x="660400" y="275930"/>
                  <a:pt x="580730" y="355600"/>
                  <a:pt x="4826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31" name="Text 28"/>
          <p:cNvSpPr/>
          <p:nvPr/>
        </p:nvSpPr>
        <p:spPr>
          <a:xfrm>
            <a:off x="2921000" y="4705350"/>
            <a:ext cx="749300" cy="355600"/>
          </a:xfrm>
          <a:prstGeom prst="rect">
            <a:avLst/>
          </a:prstGeom>
          <a:noFill/>
        </p:spPr>
        <p:txBody>
          <a:bodyPr wrap="square" lIns="152400" tIns="50800" rIns="152400" bIns="508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歌剧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175" y="3133090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内容呈现与动效节奏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64032" y="2654935"/>
            <a:ext cx="1618942" cy="13128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1657350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内容呈现与动效节奏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317750"/>
            <a:ext cx="556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剧目库轮播手势与自动节拍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825750"/>
            <a:ext cx="5524500" cy="1155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轮播高度192px，固定比例，背景使用灰色占位图配渐变文字遮罩。支持自动5秒切换、左右按钮、指示器点击、触摸滑动四种交互，滑动阈值50px。自动播放会在hover、触摸开始时暂停，结束后恢复，兼顾浏览沉浸与操作可控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286250"/>
            <a:ext cx="2616200" cy="914400"/>
          </a:xfrm>
          <a:custGeom>
            <a:avLst/>
            <a:gdLst/>
            <a:ahLst/>
            <a:cxnLst/>
            <a:rect l="l" t="t" r="r" b="b"/>
            <a:pathLst>
              <a:path w="2616200" h="914400">
                <a:moveTo>
                  <a:pt x="101599" y="0"/>
                </a:moveTo>
                <a:lnTo>
                  <a:pt x="2514601" y="0"/>
                </a:lnTo>
                <a:cubicBezTo>
                  <a:pt x="2570713" y="0"/>
                  <a:pt x="2616200" y="45487"/>
                  <a:pt x="2616200" y="101599"/>
                </a:cubicBezTo>
                <a:lnTo>
                  <a:pt x="2616200" y="812801"/>
                </a:lnTo>
                <a:cubicBezTo>
                  <a:pt x="2616200" y="868913"/>
                  <a:pt x="2570713" y="914400"/>
                  <a:pt x="2514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1428750" y="443865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46018" y="1488"/>
                </a:moveTo>
                <a:cubicBezTo>
                  <a:pt x="50840" y="-952"/>
                  <a:pt x="56674" y="-417"/>
                  <a:pt x="60960" y="2858"/>
                </a:cubicBezTo>
                <a:lnTo>
                  <a:pt x="251460" y="145673"/>
                </a:lnTo>
                <a:cubicBezTo>
                  <a:pt x="256401" y="149364"/>
                  <a:pt x="258366" y="155793"/>
                  <a:pt x="256461" y="161627"/>
                </a:cubicBezTo>
                <a:cubicBezTo>
                  <a:pt x="254556" y="167461"/>
                  <a:pt x="249079" y="171390"/>
                  <a:pt x="242888" y="171390"/>
                </a:cubicBezTo>
                <a:lnTo>
                  <a:pt x="152221" y="171390"/>
                </a:lnTo>
                <a:lnTo>
                  <a:pt x="205145" y="277178"/>
                </a:lnTo>
                <a:cubicBezTo>
                  <a:pt x="209848" y="286583"/>
                  <a:pt x="206038" y="298013"/>
                  <a:pt x="196632" y="302716"/>
                </a:cubicBezTo>
                <a:cubicBezTo>
                  <a:pt x="187226" y="307419"/>
                  <a:pt x="175796" y="303609"/>
                  <a:pt x="171093" y="294203"/>
                </a:cubicBezTo>
                <a:lnTo>
                  <a:pt x="118170" y="188416"/>
                </a:lnTo>
                <a:lnTo>
                  <a:pt x="63817" y="260925"/>
                </a:lnTo>
                <a:cubicBezTo>
                  <a:pt x="60127" y="265867"/>
                  <a:pt x="53697" y="267831"/>
                  <a:pt x="47863" y="265926"/>
                </a:cubicBezTo>
                <a:cubicBezTo>
                  <a:pt x="42029" y="264021"/>
                  <a:pt x="38100" y="258544"/>
                  <a:pt x="38100" y="252413"/>
                </a:cubicBezTo>
                <a:lnTo>
                  <a:pt x="38100" y="14288"/>
                </a:lnTo>
                <a:cubicBezTo>
                  <a:pt x="38100" y="8870"/>
                  <a:pt x="41136" y="3929"/>
                  <a:pt x="46018" y="1488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0" name="Text 7"/>
          <p:cNvSpPr/>
          <p:nvPr/>
        </p:nvSpPr>
        <p:spPr>
          <a:xfrm>
            <a:off x="361950" y="4794250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多种交互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073400" y="4286250"/>
            <a:ext cx="2616200" cy="914400"/>
          </a:xfrm>
          <a:custGeom>
            <a:avLst/>
            <a:gdLst/>
            <a:ahLst/>
            <a:cxnLst/>
            <a:rect l="l" t="t" r="r" b="b"/>
            <a:pathLst>
              <a:path w="2616200" h="914400">
                <a:moveTo>
                  <a:pt x="101599" y="0"/>
                </a:moveTo>
                <a:lnTo>
                  <a:pt x="2514601" y="0"/>
                </a:lnTo>
                <a:cubicBezTo>
                  <a:pt x="2570713" y="0"/>
                  <a:pt x="2616200" y="45487"/>
                  <a:pt x="2616200" y="101599"/>
                </a:cubicBezTo>
                <a:lnTo>
                  <a:pt x="2616200" y="812801"/>
                </a:lnTo>
                <a:cubicBezTo>
                  <a:pt x="2616200" y="868913"/>
                  <a:pt x="2570713" y="914400"/>
                  <a:pt x="25146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4229100" y="44386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133350" y="114300"/>
                </a:moveTo>
                <a:lnTo>
                  <a:pt x="133350" y="190500"/>
                </a:lnTo>
                <a:cubicBezTo>
                  <a:pt x="133350" y="201037"/>
                  <a:pt x="124837" y="209550"/>
                  <a:pt x="114300" y="209550"/>
                </a:cubicBezTo>
                <a:cubicBezTo>
                  <a:pt x="103763" y="209550"/>
                  <a:pt x="95250" y="201037"/>
                  <a:pt x="95250" y="190500"/>
                </a:cubicBezTo>
                <a:lnTo>
                  <a:pt x="95250" y="114300"/>
                </a:lnTo>
                <a:cubicBezTo>
                  <a:pt x="95250" y="103763"/>
                  <a:pt x="103763" y="95250"/>
                  <a:pt x="114300" y="95250"/>
                </a:cubicBezTo>
                <a:cubicBezTo>
                  <a:pt x="124837" y="95250"/>
                  <a:pt x="133350" y="103763"/>
                  <a:pt x="133350" y="114300"/>
                </a:cubicBezTo>
                <a:close/>
                <a:moveTo>
                  <a:pt x="209550" y="114300"/>
                </a:moveTo>
                <a:lnTo>
                  <a:pt x="209550" y="190500"/>
                </a:lnTo>
                <a:cubicBezTo>
                  <a:pt x="209550" y="201037"/>
                  <a:pt x="201037" y="209550"/>
                  <a:pt x="190500" y="209550"/>
                </a:cubicBezTo>
                <a:cubicBezTo>
                  <a:pt x="179963" y="209550"/>
                  <a:pt x="171450" y="201037"/>
                  <a:pt x="171450" y="190500"/>
                </a:cubicBezTo>
                <a:lnTo>
                  <a:pt x="171450" y="114300"/>
                </a:lnTo>
                <a:cubicBezTo>
                  <a:pt x="171450" y="103763"/>
                  <a:pt x="179963" y="95250"/>
                  <a:pt x="190500" y="95250"/>
                </a:cubicBezTo>
                <a:cubicBezTo>
                  <a:pt x="201037" y="95250"/>
                  <a:pt x="209550" y="103763"/>
                  <a:pt x="209550" y="114300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3" name="Text 10"/>
          <p:cNvSpPr/>
          <p:nvPr/>
        </p:nvSpPr>
        <p:spPr>
          <a:xfrm>
            <a:off x="3181350" y="4794250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智能暂停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794500" y="2032000"/>
            <a:ext cx="4445000" cy="2794000"/>
          </a:xfrm>
          <a:custGeom>
            <a:avLst/>
            <a:gdLst/>
            <a:ahLst/>
            <a:cxnLst/>
            <a:rect l="l" t="t" r="r" b="b"/>
            <a:pathLst>
              <a:path w="4445000" h="2794000">
                <a:moveTo>
                  <a:pt x="152413" y="0"/>
                </a:moveTo>
                <a:lnTo>
                  <a:pt x="4292587" y="0"/>
                </a:lnTo>
                <a:cubicBezTo>
                  <a:pt x="4376763" y="0"/>
                  <a:pt x="4445000" y="68237"/>
                  <a:pt x="4445000" y="152413"/>
                </a:cubicBezTo>
                <a:lnTo>
                  <a:pt x="4445000" y="2641587"/>
                </a:lnTo>
                <a:cubicBezTo>
                  <a:pt x="4445000" y="2725763"/>
                  <a:pt x="4376763" y="2794000"/>
                  <a:pt x="4292587" y="2794000"/>
                </a:cubicBezTo>
                <a:lnTo>
                  <a:pt x="152413" y="2794000"/>
                </a:lnTo>
                <a:cubicBezTo>
                  <a:pt x="68237" y="2794000"/>
                  <a:pt x="0" y="2725763"/>
                  <a:pt x="0" y="2641587"/>
                </a:cubicBezTo>
                <a:lnTo>
                  <a:pt x="0" y="152413"/>
                </a:lnTo>
                <a:cubicBezTo>
                  <a:pt x="0" y="68237"/>
                  <a:pt x="68237" y="0"/>
                  <a:pt x="152413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5" name="Shape 12"/>
          <p:cNvSpPr/>
          <p:nvPr/>
        </p:nvSpPr>
        <p:spPr>
          <a:xfrm>
            <a:off x="6794500" y="2032000"/>
            <a:ext cx="4394200" cy="2743200"/>
          </a:xfrm>
          <a:custGeom>
            <a:avLst/>
            <a:gdLst/>
            <a:ahLst/>
            <a:cxnLst/>
            <a:rect l="l" t="t" r="r" b="b"/>
            <a:pathLst>
              <a:path w="4394200" h="2743200">
                <a:moveTo>
                  <a:pt x="0" y="0"/>
                </a:moveTo>
                <a:lnTo>
                  <a:pt x="4394200" y="0"/>
                </a:lnTo>
                <a:lnTo>
                  <a:pt x="4394200" y="2743200"/>
                </a:lnTo>
                <a:lnTo>
                  <a:pt x="0" y="27432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25400">
            <a:solidFill>
              <a:srgbClr val="333333"/>
            </a:solidFill>
            <a:prstDash val="dash"/>
          </a:ln>
        </p:spPr>
      </p:sp>
      <p:sp>
        <p:nvSpPr>
          <p:cNvPr id="16" name="Shape 13"/>
          <p:cNvSpPr/>
          <p:nvPr/>
        </p:nvSpPr>
        <p:spPr>
          <a:xfrm>
            <a:off x="6794500" y="3810000"/>
            <a:ext cx="4445000" cy="1016000"/>
          </a:xfrm>
          <a:custGeom>
            <a:avLst/>
            <a:gdLst/>
            <a:ahLst/>
            <a:cxnLst/>
            <a:rect l="l" t="t" r="r" b="b"/>
            <a:pathLst>
              <a:path w="4445000" h="1016000">
                <a:moveTo>
                  <a:pt x="0" y="0"/>
                </a:moveTo>
                <a:lnTo>
                  <a:pt x="4445000" y="0"/>
                </a:lnTo>
                <a:lnTo>
                  <a:pt x="4445000" y="1016000"/>
                </a:ln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17" name="Text 14"/>
          <p:cNvSpPr/>
          <p:nvPr/>
        </p:nvSpPr>
        <p:spPr>
          <a:xfrm>
            <a:off x="6997700" y="4013200"/>
            <a:ext cx="4152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《茶馆》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997700" y="4368800"/>
            <a:ext cx="4127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5E7EB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北京人民艺术剧院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896100" y="3225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</p:spPr>
      </p:sp>
      <p:sp>
        <p:nvSpPr>
          <p:cNvPr id="20" name="Shape 17"/>
          <p:cNvSpPr/>
          <p:nvPr/>
        </p:nvSpPr>
        <p:spPr>
          <a:xfrm>
            <a:off x="7046913" y="3340100"/>
            <a:ext cx="111125" cy="177800"/>
          </a:xfrm>
          <a:custGeom>
            <a:avLst/>
            <a:gdLst/>
            <a:ahLst/>
            <a:cxnLst/>
            <a:rect l="l" t="t" r="r" b="b"/>
            <a:pathLst>
              <a:path w="111125" h="177800">
                <a:moveTo>
                  <a:pt x="3264" y="81052"/>
                </a:moveTo>
                <a:cubicBezTo>
                  <a:pt x="-1077" y="85393"/>
                  <a:pt x="-1077" y="92442"/>
                  <a:pt x="3264" y="96783"/>
                </a:cubicBezTo>
                <a:lnTo>
                  <a:pt x="69939" y="163458"/>
                </a:lnTo>
                <a:cubicBezTo>
                  <a:pt x="74280" y="167799"/>
                  <a:pt x="81330" y="167799"/>
                  <a:pt x="85670" y="163458"/>
                </a:cubicBezTo>
                <a:cubicBezTo>
                  <a:pt x="90011" y="159117"/>
                  <a:pt x="90011" y="152068"/>
                  <a:pt x="85670" y="147727"/>
                </a:cubicBezTo>
                <a:lnTo>
                  <a:pt x="26844" y="88900"/>
                </a:lnTo>
                <a:lnTo>
                  <a:pt x="85636" y="30073"/>
                </a:lnTo>
                <a:cubicBezTo>
                  <a:pt x="89977" y="25732"/>
                  <a:pt x="89977" y="18683"/>
                  <a:pt x="85636" y="14342"/>
                </a:cubicBezTo>
                <a:cubicBezTo>
                  <a:pt x="81295" y="10001"/>
                  <a:pt x="74245" y="10001"/>
                  <a:pt x="69905" y="14342"/>
                </a:cubicBezTo>
                <a:lnTo>
                  <a:pt x="3230" y="81017"/>
                </a:lnTo>
                <a:close/>
              </a:path>
            </a:pathLst>
          </a:custGeom>
          <a:solidFill>
            <a:srgbClr val="1E2939"/>
          </a:solidFill>
        </p:spPr>
      </p:sp>
      <p:sp>
        <p:nvSpPr>
          <p:cNvPr id="21" name="Shape 18"/>
          <p:cNvSpPr/>
          <p:nvPr/>
        </p:nvSpPr>
        <p:spPr>
          <a:xfrm>
            <a:off x="10731500" y="3225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>
              <a:alpha val="70196"/>
            </a:srgbClr>
          </a:solidFill>
        </p:spPr>
      </p:sp>
      <p:sp>
        <p:nvSpPr>
          <p:cNvPr id="22" name="Shape 19"/>
          <p:cNvSpPr/>
          <p:nvPr/>
        </p:nvSpPr>
        <p:spPr>
          <a:xfrm>
            <a:off x="10882313" y="3340100"/>
            <a:ext cx="111125" cy="177800"/>
          </a:xfrm>
          <a:custGeom>
            <a:avLst/>
            <a:gdLst/>
            <a:ahLst/>
            <a:cxnLst/>
            <a:rect l="l" t="t" r="r" b="b"/>
            <a:pathLst>
              <a:path w="111125" h="177800">
                <a:moveTo>
                  <a:pt x="108034" y="81052"/>
                </a:moveTo>
                <a:cubicBezTo>
                  <a:pt x="112375" y="85393"/>
                  <a:pt x="112375" y="92442"/>
                  <a:pt x="108034" y="96783"/>
                </a:cubicBezTo>
                <a:lnTo>
                  <a:pt x="41359" y="163458"/>
                </a:lnTo>
                <a:cubicBezTo>
                  <a:pt x="37019" y="167799"/>
                  <a:pt x="29969" y="167799"/>
                  <a:pt x="25628" y="163458"/>
                </a:cubicBezTo>
                <a:cubicBezTo>
                  <a:pt x="21287" y="159117"/>
                  <a:pt x="21287" y="152068"/>
                  <a:pt x="25628" y="147727"/>
                </a:cubicBezTo>
                <a:lnTo>
                  <a:pt x="84455" y="88900"/>
                </a:lnTo>
                <a:lnTo>
                  <a:pt x="25663" y="30073"/>
                </a:lnTo>
                <a:cubicBezTo>
                  <a:pt x="21322" y="25732"/>
                  <a:pt x="21322" y="18683"/>
                  <a:pt x="25663" y="14342"/>
                </a:cubicBezTo>
                <a:cubicBezTo>
                  <a:pt x="30004" y="10001"/>
                  <a:pt x="37053" y="10001"/>
                  <a:pt x="41394" y="14342"/>
                </a:cubicBezTo>
                <a:lnTo>
                  <a:pt x="108069" y="81017"/>
                </a:lnTo>
                <a:close/>
              </a:path>
            </a:pathLst>
          </a:custGeom>
          <a:solidFill>
            <a:srgbClr val="1E2939"/>
          </a:solidFill>
        </p:spPr>
      </p:sp>
      <p:sp>
        <p:nvSpPr>
          <p:cNvPr id="23" name="Shape 20"/>
          <p:cNvSpPr/>
          <p:nvPr/>
        </p:nvSpPr>
        <p:spPr>
          <a:xfrm>
            <a:off x="8813800" y="46228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4" name="Shape 21"/>
          <p:cNvSpPr/>
          <p:nvPr/>
        </p:nvSpPr>
        <p:spPr>
          <a:xfrm>
            <a:off x="8966200" y="46228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  <p:sp>
        <p:nvSpPr>
          <p:cNvPr id="25" name="Shape 22"/>
          <p:cNvSpPr/>
          <p:nvPr/>
        </p:nvSpPr>
        <p:spPr>
          <a:xfrm>
            <a:off x="9118600" y="4622800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76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首页瀑布流错落与信息密度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6350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采用绝对定位双列，左列首卡片图片比例1:0.4制造“短卡片”，其余1:1，形成剧院座位般高低错落。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320800" y="1193800"/>
            <a:ext cx="4673600" cy="2082800"/>
          </a:xfrm>
          <a:custGeom>
            <a:avLst/>
            <a:gdLst/>
            <a:ahLst/>
            <a:cxnLst/>
            <a:rect l="l" t="t" r="r" b="b"/>
            <a:pathLst>
              <a:path w="4673600" h="2082800">
                <a:moveTo>
                  <a:pt x="152398" y="0"/>
                </a:moveTo>
                <a:lnTo>
                  <a:pt x="4521202" y="0"/>
                </a:lnTo>
                <a:cubicBezTo>
                  <a:pt x="4605369" y="0"/>
                  <a:pt x="4673600" y="68231"/>
                  <a:pt x="4673600" y="152398"/>
                </a:cubicBezTo>
                <a:lnTo>
                  <a:pt x="4673600" y="1930402"/>
                </a:lnTo>
                <a:cubicBezTo>
                  <a:pt x="4673600" y="2014569"/>
                  <a:pt x="4605369" y="2082800"/>
                  <a:pt x="4521202" y="2082800"/>
                </a:cubicBezTo>
                <a:lnTo>
                  <a:pt x="152398" y="2082800"/>
                </a:lnTo>
                <a:cubicBezTo>
                  <a:pt x="68231" y="2082800"/>
                  <a:pt x="0" y="2014569"/>
                  <a:pt x="0" y="19304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1320800" y="1193800"/>
            <a:ext cx="4622800" cy="1168400"/>
          </a:xfrm>
          <a:custGeom>
            <a:avLst/>
            <a:gdLst/>
            <a:ahLst/>
            <a:cxnLst/>
            <a:rect l="l" t="t" r="r" b="b"/>
            <a:pathLst>
              <a:path w="4622800" h="1168400">
                <a:moveTo>
                  <a:pt x="0" y="0"/>
                </a:moveTo>
                <a:lnTo>
                  <a:pt x="4622800" y="0"/>
                </a:lnTo>
                <a:lnTo>
                  <a:pt x="4622800" y="1168400"/>
                </a:lnTo>
                <a:lnTo>
                  <a:pt x="0" y="11684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25400">
            <a:solidFill>
              <a:srgbClr val="333333"/>
            </a:solidFill>
            <a:prstDash val="dash"/>
          </a:ln>
        </p:spPr>
      </p:sp>
      <p:sp>
        <p:nvSpPr>
          <p:cNvPr id="9" name="Text 6"/>
          <p:cNvSpPr/>
          <p:nvPr/>
        </p:nvSpPr>
        <p:spPr>
          <a:xfrm>
            <a:off x="1473200" y="2565400"/>
            <a:ext cx="445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《雷雨》观后随笔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473200" y="2921000"/>
            <a:ext cx="838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戏剧爱好者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365948" y="2946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12" name="Text 9"/>
          <p:cNvSpPr/>
          <p:nvPr/>
        </p:nvSpPr>
        <p:spPr>
          <a:xfrm>
            <a:off x="5588198" y="2921000"/>
            <a:ext cx="33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128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320800" y="3479800"/>
            <a:ext cx="4673600" cy="2489200"/>
          </a:xfrm>
          <a:custGeom>
            <a:avLst/>
            <a:gdLst/>
            <a:ahLst/>
            <a:cxnLst/>
            <a:rect l="l" t="t" r="r" b="b"/>
            <a:pathLst>
              <a:path w="4673600" h="2489200">
                <a:moveTo>
                  <a:pt x="152389" y="0"/>
                </a:moveTo>
                <a:lnTo>
                  <a:pt x="4521211" y="0"/>
                </a:lnTo>
                <a:cubicBezTo>
                  <a:pt x="4605373" y="0"/>
                  <a:pt x="4673600" y="68227"/>
                  <a:pt x="4673600" y="152389"/>
                </a:cubicBezTo>
                <a:lnTo>
                  <a:pt x="4673600" y="2336811"/>
                </a:lnTo>
                <a:cubicBezTo>
                  <a:pt x="4673600" y="2420973"/>
                  <a:pt x="4605373" y="2489200"/>
                  <a:pt x="4521211" y="2489200"/>
                </a:cubicBezTo>
                <a:lnTo>
                  <a:pt x="152389" y="2489200"/>
                </a:lnTo>
                <a:cubicBezTo>
                  <a:pt x="68227" y="2489200"/>
                  <a:pt x="0" y="2420973"/>
                  <a:pt x="0" y="233681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1320800" y="3479800"/>
            <a:ext cx="4622800" cy="1574800"/>
          </a:xfrm>
          <a:custGeom>
            <a:avLst/>
            <a:gdLst/>
            <a:ahLst/>
            <a:cxnLst/>
            <a:rect l="l" t="t" r="r" b="b"/>
            <a:pathLst>
              <a:path w="4622800" h="1574800">
                <a:moveTo>
                  <a:pt x="0" y="0"/>
                </a:moveTo>
                <a:lnTo>
                  <a:pt x="4622800" y="0"/>
                </a:lnTo>
                <a:lnTo>
                  <a:pt x="4622800" y="1574800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25400">
            <a:solidFill>
              <a:srgbClr val="333333"/>
            </a:solidFill>
            <a:prstDash val="dash"/>
          </a:ln>
        </p:spPr>
      </p:sp>
      <p:sp>
        <p:nvSpPr>
          <p:cNvPr id="15" name="Text 12"/>
          <p:cNvSpPr/>
          <p:nvPr/>
        </p:nvSpPr>
        <p:spPr>
          <a:xfrm>
            <a:off x="1473200" y="5257800"/>
            <a:ext cx="445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舞台设计解读：《茶馆》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73200" y="5613400"/>
            <a:ext cx="838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话剧评论家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450582" y="56388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18" name="Text 15"/>
          <p:cNvSpPr/>
          <p:nvPr/>
        </p:nvSpPr>
        <p:spPr>
          <a:xfrm>
            <a:off x="5672832" y="5613400"/>
            <a:ext cx="2413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89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197600" y="1600200"/>
            <a:ext cx="4673600" cy="2489200"/>
          </a:xfrm>
          <a:custGeom>
            <a:avLst/>
            <a:gdLst/>
            <a:ahLst/>
            <a:cxnLst/>
            <a:rect l="l" t="t" r="r" b="b"/>
            <a:pathLst>
              <a:path w="4673600" h="2489200">
                <a:moveTo>
                  <a:pt x="152389" y="0"/>
                </a:moveTo>
                <a:lnTo>
                  <a:pt x="4521211" y="0"/>
                </a:lnTo>
                <a:cubicBezTo>
                  <a:pt x="4605373" y="0"/>
                  <a:pt x="4673600" y="68227"/>
                  <a:pt x="4673600" y="152389"/>
                </a:cubicBezTo>
                <a:lnTo>
                  <a:pt x="4673600" y="2336811"/>
                </a:lnTo>
                <a:cubicBezTo>
                  <a:pt x="4673600" y="2420973"/>
                  <a:pt x="4605373" y="2489200"/>
                  <a:pt x="4521211" y="2489200"/>
                </a:cubicBezTo>
                <a:lnTo>
                  <a:pt x="152389" y="2489200"/>
                </a:lnTo>
                <a:cubicBezTo>
                  <a:pt x="68227" y="2489200"/>
                  <a:pt x="0" y="2420973"/>
                  <a:pt x="0" y="233681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0" name="Shape 17"/>
          <p:cNvSpPr/>
          <p:nvPr/>
        </p:nvSpPr>
        <p:spPr>
          <a:xfrm>
            <a:off x="6197600" y="1600200"/>
            <a:ext cx="4622800" cy="1574800"/>
          </a:xfrm>
          <a:custGeom>
            <a:avLst/>
            <a:gdLst/>
            <a:ahLst/>
            <a:cxnLst/>
            <a:rect l="l" t="t" r="r" b="b"/>
            <a:pathLst>
              <a:path w="4622800" h="1574800">
                <a:moveTo>
                  <a:pt x="0" y="0"/>
                </a:moveTo>
                <a:lnTo>
                  <a:pt x="4622800" y="0"/>
                </a:lnTo>
                <a:lnTo>
                  <a:pt x="4622800" y="1574800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25400">
            <a:solidFill>
              <a:srgbClr val="333333"/>
            </a:solidFill>
            <a:prstDash val="dash"/>
          </a:ln>
        </p:spPr>
      </p:sp>
      <p:sp>
        <p:nvSpPr>
          <p:cNvPr id="21" name="Text 18"/>
          <p:cNvSpPr/>
          <p:nvPr/>
        </p:nvSpPr>
        <p:spPr>
          <a:xfrm>
            <a:off x="6350000" y="3378200"/>
            <a:ext cx="445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舞台灯光设计赏析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350000" y="3733800"/>
            <a:ext cx="838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舞台设计师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0242748" y="3759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24" name="Text 21"/>
          <p:cNvSpPr/>
          <p:nvPr/>
        </p:nvSpPr>
        <p:spPr>
          <a:xfrm>
            <a:off x="10464998" y="3733800"/>
            <a:ext cx="33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156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197600" y="4292600"/>
            <a:ext cx="4673600" cy="2489200"/>
          </a:xfrm>
          <a:custGeom>
            <a:avLst/>
            <a:gdLst/>
            <a:ahLst/>
            <a:cxnLst/>
            <a:rect l="l" t="t" r="r" b="b"/>
            <a:pathLst>
              <a:path w="4673600" h="2489200">
                <a:moveTo>
                  <a:pt x="152389" y="0"/>
                </a:moveTo>
                <a:lnTo>
                  <a:pt x="4521211" y="0"/>
                </a:lnTo>
                <a:cubicBezTo>
                  <a:pt x="4605373" y="0"/>
                  <a:pt x="4673600" y="68227"/>
                  <a:pt x="4673600" y="152389"/>
                </a:cubicBezTo>
                <a:lnTo>
                  <a:pt x="4673600" y="2336811"/>
                </a:lnTo>
                <a:cubicBezTo>
                  <a:pt x="4673600" y="2420973"/>
                  <a:pt x="4605373" y="2489200"/>
                  <a:pt x="4521211" y="2489200"/>
                </a:cubicBezTo>
                <a:lnTo>
                  <a:pt x="152389" y="2489200"/>
                </a:lnTo>
                <a:cubicBezTo>
                  <a:pt x="68227" y="2489200"/>
                  <a:pt x="0" y="2420973"/>
                  <a:pt x="0" y="2336811"/>
                </a:cubicBezTo>
                <a:lnTo>
                  <a:pt x="0" y="152389"/>
                </a:lnTo>
                <a:cubicBezTo>
                  <a:pt x="0" y="68283"/>
                  <a:pt x="68283" y="0"/>
                  <a:pt x="152389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Shape 23"/>
          <p:cNvSpPr/>
          <p:nvPr/>
        </p:nvSpPr>
        <p:spPr>
          <a:xfrm>
            <a:off x="6197600" y="4292600"/>
            <a:ext cx="4622800" cy="1574800"/>
          </a:xfrm>
          <a:custGeom>
            <a:avLst/>
            <a:gdLst/>
            <a:ahLst/>
            <a:cxnLst/>
            <a:rect l="l" t="t" r="r" b="b"/>
            <a:pathLst>
              <a:path w="4622800" h="1574800">
                <a:moveTo>
                  <a:pt x="0" y="0"/>
                </a:moveTo>
                <a:lnTo>
                  <a:pt x="4622800" y="0"/>
                </a:lnTo>
                <a:lnTo>
                  <a:pt x="4622800" y="1574800"/>
                </a:lnTo>
                <a:lnTo>
                  <a:pt x="0" y="1574800"/>
                </a:lnTo>
                <a:lnTo>
                  <a:pt x="0" y="0"/>
                </a:lnTo>
                <a:close/>
              </a:path>
            </a:pathLst>
          </a:custGeom>
          <a:solidFill>
            <a:srgbClr val="E5E7EB"/>
          </a:solidFill>
          <a:ln w="25400">
            <a:solidFill>
              <a:srgbClr val="333333"/>
            </a:solidFill>
            <a:prstDash val="dash"/>
          </a:ln>
        </p:spPr>
      </p:sp>
      <p:sp>
        <p:nvSpPr>
          <p:cNvPr id="27" name="Text 24"/>
          <p:cNvSpPr/>
          <p:nvPr/>
        </p:nvSpPr>
        <p:spPr>
          <a:xfrm>
            <a:off x="6350000" y="6070600"/>
            <a:ext cx="445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哈姆雷特独白解析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350000" y="6426200"/>
            <a:ext cx="838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莎剧研究者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0242748" y="645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735" y="25926"/>
                </a:moveTo>
                <a:lnTo>
                  <a:pt x="76200" y="32087"/>
                </a:lnTo>
                <a:lnTo>
                  <a:pt x="80665" y="25926"/>
                </a:lnTo>
                <a:cubicBezTo>
                  <a:pt x="88106" y="15627"/>
                  <a:pt x="100072" y="9525"/>
                  <a:pt x="112782" y="9525"/>
                </a:cubicBezTo>
                <a:cubicBezTo>
                  <a:pt x="134660" y="9525"/>
                  <a:pt x="152400" y="27265"/>
                  <a:pt x="152400" y="49143"/>
                </a:cubicBezTo>
                <a:lnTo>
                  <a:pt x="152400" y="49917"/>
                </a:lnTo>
                <a:cubicBezTo>
                  <a:pt x="152400" y="83314"/>
                  <a:pt x="110758" y="122099"/>
                  <a:pt x="89029" y="138678"/>
                </a:cubicBezTo>
                <a:cubicBezTo>
                  <a:pt x="85338" y="141476"/>
                  <a:pt x="80814" y="142875"/>
                  <a:pt x="76200" y="142875"/>
                </a:cubicBezTo>
                <a:cubicBezTo>
                  <a:pt x="71586" y="142875"/>
                  <a:pt x="67032" y="141506"/>
                  <a:pt x="63371" y="138678"/>
                </a:cubicBezTo>
                <a:cubicBezTo>
                  <a:pt x="41642" y="122099"/>
                  <a:pt x="0" y="83314"/>
                  <a:pt x="0" y="49917"/>
                </a:cubicBezTo>
                <a:lnTo>
                  <a:pt x="0" y="49143"/>
                </a:lnTo>
                <a:cubicBezTo>
                  <a:pt x="0" y="27265"/>
                  <a:pt x="17740" y="9525"/>
                  <a:pt x="39618" y="9525"/>
                </a:cubicBezTo>
                <a:cubicBezTo>
                  <a:pt x="52328" y="9525"/>
                  <a:pt x="64294" y="15627"/>
                  <a:pt x="71735" y="25926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30" name="Text 27"/>
          <p:cNvSpPr/>
          <p:nvPr/>
        </p:nvSpPr>
        <p:spPr>
          <a:xfrm>
            <a:off x="10464998" y="6426200"/>
            <a:ext cx="330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175" y="3133090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社群与消息体验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64032" y="2654935"/>
            <a:ext cx="1618942" cy="13128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1598613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社群与消息体验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259013"/>
            <a:ext cx="556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社群头部搜索与功能分流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767013"/>
            <a:ext cx="55245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顶部青绿渐变搜索栏使用半透明背景+白字，保持品牌一致。下方四大Tab采用图标+文字，未读红点使用1.5秒脉冲动画吸引注意。内容区分流展示，降低用户记忆负担。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938588"/>
            <a:ext cx="5435600" cy="1320800"/>
          </a:xfrm>
          <a:custGeom>
            <a:avLst/>
            <a:gdLst/>
            <a:ahLst/>
            <a:cxnLst/>
            <a:rect l="l" t="t" r="r" b="b"/>
            <a:pathLst>
              <a:path w="5435600" h="13208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219204"/>
                </a:lnTo>
                <a:cubicBezTo>
                  <a:pt x="5435600" y="1275314"/>
                  <a:pt x="5390114" y="1320800"/>
                  <a:pt x="5334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457200" y="4141788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消息分类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4548188"/>
            <a:ext cx="51181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全部、赞和收藏、新增粉丝、评论和@，同一列表混合展示群组消息与私信，统一头像56px圆角矩形+右侧时间/未读。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985000" y="1016000"/>
            <a:ext cx="4038600" cy="4800600"/>
          </a:xfrm>
          <a:custGeom>
            <a:avLst/>
            <a:gdLst/>
            <a:ahLst/>
            <a:cxnLst/>
            <a:rect l="l" t="t" r="r" b="b"/>
            <a:pathLst>
              <a:path w="4038600" h="4800600">
                <a:moveTo>
                  <a:pt x="203182" y="0"/>
                </a:moveTo>
                <a:lnTo>
                  <a:pt x="3835418" y="0"/>
                </a:lnTo>
                <a:cubicBezTo>
                  <a:pt x="3947632" y="0"/>
                  <a:pt x="4038600" y="90968"/>
                  <a:pt x="4038600" y="203182"/>
                </a:cubicBezTo>
                <a:lnTo>
                  <a:pt x="4038600" y="4597418"/>
                </a:lnTo>
                <a:cubicBezTo>
                  <a:pt x="4038600" y="4709632"/>
                  <a:pt x="3947632" y="4800600"/>
                  <a:pt x="3835418" y="4800600"/>
                </a:cubicBezTo>
                <a:lnTo>
                  <a:pt x="203182" y="4800600"/>
                </a:lnTo>
                <a:cubicBezTo>
                  <a:pt x="90968" y="4800600"/>
                  <a:pt x="0" y="4709632"/>
                  <a:pt x="0" y="4597418"/>
                </a:cubicBezTo>
                <a:lnTo>
                  <a:pt x="0" y="203182"/>
                </a:lnTo>
                <a:cubicBezTo>
                  <a:pt x="0" y="90968"/>
                  <a:pt x="90968" y="0"/>
                  <a:pt x="20318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7200900" y="1231900"/>
            <a:ext cx="3632200" cy="812800"/>
          </a:xfrm>
          <a:custGeom>
            <a:avLst/>
            <a:gdLst/>
            <a:ahLst/>
            <a:cxnLst/>
            <a:rect l="l" t="t" r="r" b="b"/>
            <a:pathLst>
              <a:path w="3632200" h="812800">
                <a:moveTo>
                  <a:pt x="101600" y="0"/>
                </a:moveTo>
                <a:lnTo>
                  <a:pt x="3530600" y="0"/>
                </a:lnTo>
                <a:cubicBezTo>
                  <a:pt x="3586675" y="0"/>
                  <a:pt x="3632200" y="45525"/>
                  <a:pt x="3632200" y="101600"/>
                </a:cubicBezTo>
                <a:lnTo>
                  <a:pt x="3632200" y="711200"/>
                </a:lnTo>
                <a:cubicBezTo>
                  <a:pt x="3632200" y="767275"/>
                  <a:pt x="3586675" y="812800"/>
                  <a:pt x="3530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898"/>
              </a:gs>
              <a:gs pos="100000">
                <a:srgbClr val="8EC3D6"/>
              </a:gs>
            </a:gsLst>
            <a:lin ang="0" scaled="1"/>
          </a:gradFill>
        </p:spPr>
      </p:sp>
      <p:sp>
        <p:nvSpPr>
          <p:cNvPr id="13" name="Shape 10"/>
          <p:cNvSpPr/>
          <p:nvPr/>
        </p:nvSpPr>
        <p:spPr>
          <a:xfrm>
            <a:off x="7404100" y="1460500"/>
            <a:ext cx="3225800" cy="355600"/>
          </a:xfrm>
          <a:custGeom>
            <a:avLst/>
            <a:gdLst/>
            <a:ahLst/>
            <a:cxnLst/>
            <a:rect l="l" t="t" r="r" b="b"/>
            <a:pathLst>
              <a:path w="3225800" h="355600">
                <a:moveTo>
                  <a:pt x="50801" y="0"/>
                </a:moveTo>
                <a:lnTo>
                  <a:pt x="3174999" y="0"/>
                </a:lnTo>
                <a:cubicBezTo>
                  <a:pt x="3203056" y="0"/>
                  <a:pt x="3225800" y="22744"/>
                  <a:pt x="3225800" y="50801"/>
                </a:cubicBezTo>
                <a:lnTo>
                  <a:pt x="3225800" y="304799"/>
                </a:lnTo>
                <a:cubicBezTo>
                  <a:pt x="3225800" y="332856"/>
                  <a:pt x="3203056" y="355600"/>
                  <a:pt x="3174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4" name="Shape 11"/>
          <p:cNvSpPr/>
          <p:nvPr/>
        </p:nvSpPr>
        <p:spPr>
          <a:xfrm>
            <a:off x="7581900" y="15367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65100" y="82550"/>
                </a:moveTo>
                <a:cubicBezTo>
                  <a:pt x="165100" y="100767"/>
                  <a:pt x="159187" y="117594"/>
                  <a:pt x="149225" y="131247"/>
                </a:cubicBezTo>
                <a:lnTo>
                  <a:pt x="199469" y="181531"/>
                </a:lnTo>
                <a:cubicBezTo>
                  <a:pt x="204430" y="186492"/>
                  <a:pt x="204430" y="194548"/>
                  <a:pt x="199469" y="199509"/>
                </a:cubicBezTo>
                <a:cubicBezTo>
                  <a:pt x="194508" y="204470"/>
                  <a:pt x="186452" y="204470"/>
                  <a:pt x="181491" y="199509"/>
                </a:cubicBezTo>
                <a:lnTo>
                  <a:pt x="131247" y="149225"/>
                </a:lnTo>
                <a:cubicBezTo>
                  <a:pt x="117594" y="159187"/>
                  <a:pt x="100767" y="165100"/>
                  <a:pt x="82550" y="165100"/>
                </a:cubicBezTo>
                <a:cubicBezTo>
                  <a:pt x="36949" y="165100"/>
                  <a:pt x="0" y="128151"/>
                  <a:pt x="0" y="82550"/>
                </a:cubicBezTo>
                <a:cubicBezTo>
                  <a:pt x="0" y="36949"/>
                  <a:pt x="36949" y="0"/>
                  <a:pt x="82550" y="0"/>
                </a:cubicBezTo>
                <a:cubicBezTo>
                  <a:pt x="128151" y="0"/>
                  <a:pt x="165100" y="36949"/>
                  <a:pt x="165100" y="82550"/>
                </a:cubicBezTo>
                <a:close/>
                <a:moveTo>
                  <a:pt x="82550" y="139700"/>
                </a:moveTo>
                <a:cubicBezTo>
                  <a:pt x="114092" y="139700"/>
                  <a:pt x="139700" y="114092"/>
                  <a:pt x="139700" y="82550"/>
                </a:cubicBezTo>
                <a:cubicBezTo>
                  <a:pt x="139700" y="51008"/>
                  <a:pt x="114092" y="25400"/>
                  <a:pt x="82550" y="25400"/>
                </a:cubicBezTo>
                <a:cubicBezTo>
                  <a:pt x="51008" y="25400"/>
                  <a:pt x="25400" y="51008"/>
                  <a:pt x="25400" y="82550"/>
                </a:cubicBezTo>
                <a:cubicBezTo>
                  <a:pt x="25400" y="114092"/>
                  <a:pt x="51008" y="139700"/>
                  <a:pt x="82550" y="13970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7435255" y="21971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0"/>
                </a:moveTo>
                <a:cubicBezTo>
                  <a:pt x="102344" y="0"/>
                  <a:pt x="95250" y="7094"/>
                  <a:pt x="95250" y="15875"/>
                </a:cubicBezTo>
                <a:lnTo>
                  <a:pt x="95250" y="17463"/>
                </a:lnTo>
                <a:cubicBezTo>
                  <a:pt x="59035" y="24805"/>
                  <a:pt x="31750" y="56852"/>
                  <a:pt x="31750" y="95250"/>
                </a:cubicBezTo>
                <a:lnTo>
                  <a:pt x="31750" y="106015"/>
                </a:lnTo>
                <a:cubicBezTo>
                  <a:pt x="31750" y="129877"/>
                  <a:pt x="23614" y="153045"/>
                  <a:pt x="8731" y="171698"/>
                </a:cubicBezTo>
                <a:lnTo>
                  <a:pt x="3870" y="177750"/>
                </a:lnTo>
                <a:cubicBezTo>
                  <a:pt x="1339" y="180876"/>
                  <a:pt x="0" y="184745"/>
                  <a:pt x="0" y="188764"/>
                </a:cubicBezTo>
                <a:cubicBezTo>
                  <a:pt x="0" y="198487"/>
                  <a:pt x="7888" y="206375"/>
                  <a:pt x="17611" y="206375"/>
                </a:cubicBezTo>
                <a:lnTo>
                  <a:pt x="204589" y="206375"/>
                </a:lnTo>
                <a:cubicBezTo>
                  <a:pt x="214313" y="206375"/>
                  <a:pt x="222200" y="198487"/>
                  <a:pt x="222200" y="188764"/>
                </a:cubicBezTo>
                <a:cubicBezTo>
                  <a:pt x="222200" y="184745"/>
                  <a:pt x="220861" y="180876"/>
                  <a:pt x="218331" y="177750"/>
                </a:cubicBezTo>
                <a:lnTo>
                  <a:pt x="213469" y="171698"/>
                </a:lnTo>
                <a:cubicBezTo>
                  <a:pt x="198636" y="153045"/>
                  <a:pt x="190500" y="129877"/>
                  <a:pt x="190500" y="106015"/>
                </a:cubicBezTo>
                <a:lnTo>
                  <a:pt x="190500" y="95250"/>
                </a:lnTo>
                <a:cubicBezTo>
                  <a:pt x="190500" y="56852"/>
                  <a:pt x="163215" y="24805"/>
                  <a:pt x="127000" y="17462"/>
                </a:cubicBezTo>
                <a:lnTo>
                  <a:pt x="127000" y="15875"/>
                </a:lnTo>
                <a:cubicBezTo>
                  <a:pt x="127000" y="7094"/>
                  <a:pt x="119906" y="0"/>
                  <a:pt x="111125" y="0"/>
                </a:cubicBezTo>
                <a:close/>
                <a:moveTo>
                  <a:pt x="80367" y="230188"/>
                </a:moveTo>
                <a:cubicBezTo>
                  <a:pt x="83889" y="243880"/>
                  <a:pt x="96341" y="254000"/>
                  <a:pt x="111125" y="254000"/>
                </a:cubicBezTo>
                <a:cubicBezTo>
                  <a:pt x="125909" y="254000"/>
                  <a:pt x="138361" y="243880"/>
                  <a:pt x="141883" y="230188"/>
                </a:cubicBezTo>
                <a:lnTo>
                  <a:pt x="80367" y="230188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16" name="Text 13"/>
          <p:cNvSpPr/>
          <p:nvPr/>
        </p:nvSpPr>
        <p:spPr>
          <a:xfrm>
            <a:off x="7355880" y="2501900"/>
            <a:ext cx="381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全部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256389" y="21971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9688" y="79375"/>
                </a:moveTo>
                <a:cubicBezTo>
                  <a:pt x="48468" y="79375"/>
                  <a:pt x="55563" y="86469"/>
                  <a:pt x="55563" y="95250"/>
                </a:cubicBezTo>
                <a:lnTo>
                  <a:pt x="55563" y="222250"/>
                </a:lnTo>
                <a:cubicBezTo>
                  <a:pt x="55563" y="231031"/>
                  <a:pt x="48468" y="238125"/>
                  <a:pt x="39688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95250"/>
                </a:lnTo>
                <a:cubicBezTo>
                  <a:pt x="0" y="86469"/>
                  <a:pt x="7094" y="79375"/>
                  <a:pt x="15875" y="79375"/>
                </a:cubicBezTo>
                <a:lnTo>
                  <a:pt x="39688" y="79375"/>
                </a:lnTo>
                <a:close/>
                <a:moveTo>
                  <a:pt x="134243" y="7938"/>
                </a:moveTo>
                <a:cubicBezTo>
                  <a:pt x="147786" y="7938"/>
                  <a:pt x="158750" y="18901"/>
                  <a:pt x="158750" y="32445"/>
                </a:cubicBezTo>
                <a:lnTo>
                  <a:pt x="158750" y="34528"/>
                </a:lnTo>
                <a:cubicBezTo>
                  <a:pt x="158750" y="37902"/>
                  <a:pt x="158105" y="41275"/>
                  <a:pt x="156865" y="44400"/>
                </a:cubicBezTo>
                <a:lnTo>
                  <a:pt x="142875" y="79375"/>
                </a:lnTo>
                <a:lnTo>
                  <a:pt x="222250" y="79375"/>
                </a:lnTo>
                <a:cubicBezTo>
                  <a:pt x="235396" y="79375"/>
                  <a:pt x="246063" y="90041"/>
                  <a:pt x="246063" y="103188"/>
                </a:cubicBezTo>
                <a:cubicBezTo>
                  <a:pt x="246063" y="112961"/>
                  <a:pt x="240159" y="121345"/>
                  <a:pt x="231725" y="125016"/>
                </a:cubicBezTo>
                <a:cubicBezTo>
                  <a:pt x="240159" y="128687"/>
                  <a:pt x="246063" y="137071"/>
                  <a:pt x="246063" y="146844"/>
                </a:cubicBezTo>
                <a:cubicBezTo>
                  <a:pt x="246063" y="158452"/>
                  <a:pt x="237728" y="168126"/>
                  <a:pt x="226715" y="170210"/>
                </a:cubicBezTo>
                <a:cubicBezTo>
                  <a:pt x="228898" y="173831"/>
                  <a:pt x="230188" y="178048"/>
                  <a:pt x="230188" y="182563"/>
                </a:cubicBezTo>
                <a:cubicBezTo>
                  <a:pt x="230188" y="193576"/>
                  <a:pt x="222746" y="202803"/>
                  <a:pt x="212626" y="205532"/>
                </a:cubicBezTo>
                <a:cubicBezTo>
                  <a:pt x="213717" y="208260"/>
                  <a:pt x="214313" y="211237"/>
                  <a:pt x="214313" y="214313"/>
                </a:cubicBezTo>
                <a:cubicBezTo>
                  <a:pt x="214313" y="227459"/>
                  <a:pt x="203646" y="238125"/>
                  <a:pt x="190500" y="238125"/>
                </a:cubicBezTo>
                <a:lnTo>
                  <a:pt x="146893" y="238125"/>
                </a:lnTo>
                <a:cubicBezTo>
                  <a:pt x="128885" y="238125"/>
                  <a:pt x="111373" y="231973"/>
                  <a:pt x="97334" y="220712"/>
                </a:cubicBezTo>
                <a:lnTo>
                  <a:pt x="91281" y="215900"/>
                </a:lnTo>
                <a:cubicBezTo>
                  <a:pt x="83741" y="209897"/>
                  <a:pt x="79375" y="200769"/>
                  <a:pt x="79375" y="191095"/>
                </a:cubicBezTo>
                <a:lnTo>
                  <a:pt x="79375" y="98524"/>
                </a:lnTo>
                <a:cubicBezTo>
                  <a:pt x="79375" y="91132"/>
                  <a:pt x="81111" y="83840"/>
                  <a:pt x="84386" y="77242"/>
                </a:cubicBezTo>
                <a:lnTo>
                  <a:pt x="112266" y="21481"/>
                </a:lnTo>
                <a:cubicBezTo>
                  <a:pt x="116433" y="13196"/>
                  <a:pt x="124916" y="7938"/>
                  <a:pt x="134243" y="7938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8" name="Text 15"/>
          <p:cNvSpPr/>
          <p:nvPr/>
        </p:nvSpPr>
        <p:spPr>
          <a:xfrm>
            <a:off x="8040489" y="2501900"/>
            <a:ext cx="685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赞和收藏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207698" y="21971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67469" y="63500"/>
                </a:moveTo>
                <a:cubicBezTo>
                  <a:pt x="67469" y="30644"/>
                  <a:pt x="94144" y="3969"/>
                  <a:pt x="127000" y="3969"/>
                </a:cubicBezTo>
                <a:cubicBezTo>
                  <a:pt x="159856" y="3969"/>
                  <a:pt x="186531" y="30644"/>
                  <a:pt x="186531" y="63500"/>
                </a:cubicBezTo>
                <a:cubicBezTo>
                  <a:pt x="186531" y="96356"/>
                  <a:pt x="159856" y="123031"/>
                  <a:pt x="127000" y="123031"/>
                </a:cubicBezTo>
                <a:cubicBezTo>
                  <a:pt x="94144" y="123031"/>
                  <a:pt x="67469" y="96356"/>
                  <a:pt x="67469" y="63500"/>
                </a:cubicBezTo>
                <a:close/>
                <a:moveTo>
                  <a:pt x="23812" y="239266"/>
                </a:moveTo>
                <a:cubicBezTo>
                  <a:pt x="23812" y="190401"/>
                  <a:pt x="63401" y="150813"/>
                  <a:pt x="112266" y="150813"/>
                </a:cubicBezTo>
                <a:lnTo>
                  <a:pt x="141734" y="150813"/>
                </a:lnTo>
                <a:cubicBezTo>
                  <a:pt x="190599" y="150813"/>
                  <a:pt x="230188" y="190401"/>
                  <a:pt x="230188" y="239266"/>
                </a:cubicBezTo>
                <a:cubicBezTo>
                  <a:pt x="230188" y="247402"/>
                  <a:pt x="223589" y="254000"/>
                  <a:pt x="215454" y="254000"/>
                </a:cubicBezTo>
                <a:lnTo>
                  <a:pt x="38546" y="254000"/>
                </a:lnTo>
                <a:cubicBezTo>
                  <a:pt x="30411" y="254000"/>
                  <a:pt x="23812" y="247402"/>
                  <a:pt x="23812" y="239266"/>
                </a:cubicBezTo>
                <a:close/>
                <a:moveTo>
                  <a:pt x="269875" y="47625"/>
                </a:moveTo>
                <a:cubicBezTo>
                  <a:pt x="276473" y="47625"/>
                  <a:pt x="281781" y="52933"/>
                  <a:pt x="281781" y="59531"/>
                </a:cubicBezTo>
                <a:lnTo>
                  <a:pt x="281781" y="83344"/>
                </a:lnTo>
                <a:lnTo>
                  <a:pt x="305594" y="83344"/>
                </a:lnTo>
                <a:cubicBezTo>
                  <a:pt x="312192" y="83344"/>
                  <a:pt x="317500" y="88652"/>
                  <a:pt x="317500" y="95250"/>
                </a:cubicBezTo>
                <a:cubicBezTo>
                  <a:pt x="317500" y="101848"/>
                  <a:pt x="312192" y="107156"/>
                  <a:pt x="305594" y="107156"/>
                </a:cubicBezTo>
                <a:lnTo>
                  <a:pt x="281781" y="107156"/>
                </a:lnTo>
                <a:lnTo>
                  <a:pt x="281781" y="130969"/>
                </a:lnTo>
                <a:cubicBezTo>
                  <a:pt x="281781" y="137567"/>
                  <a:pt x="276473" y="142875"/>
                  <a:pt x="269875" y="142875"/>
                </a:cubicBezTo>
                <a:cubicBezTo>
                  <a:pt x="263277" y="142875"/>
                  <a:pt x="257969" y="137567"/>
                  <a:pt x="257969" y="130969"/>
                </a:cubicBezTo>
                <a:lnTo>
                  <a:pt x="257969" y="107156"/>
                </a:lnTo>
                <a:lnTo>
                  <a:pt x="234156" y="107156"/>
                </a:lnTo>
                <a:cubicBezTo>
                  <a:pt x="227558" y="107156"/>
                  <a:pt x="222250" y="101848"/>
                  <a:pt x="222250" y="95250"/>
                </a:cubicBezTo>
                <a:cubicBezTo>
                  <a:pt x="222250" y="88652"/>
                  <a:pt x="227558" y="83344"/>
                  <a:pt x="234156" y="83344"/>
                </a:cubicBezTo>
                <a:lnTo>
                  <a:pt x="257969" y="83344"/>
                </a:lnTo>
                <a:lnTo>
                  <a:pt x="257969" y="59531"/>
                </a:lnTo>
                <a:cubicBezTo>
                  <a:pt x="257969" y="52933"/>
                  <a:pt x="263277" y="47625"/>
                  <a:pt x="269875" y="4762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0" name="Text 17"/>
          <p:cNvSpPr/>
          <p:nvPr/>
        </p:nvSpPr>
        <p:spPr>
          <a:xfrm>
            <a:off x="9023548" y="2501900"/>
            <a:ext cx="685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新增粉丝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0218440" y="21971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4000" y="119063"/>
                </a:moveTo>
                <a:cubicBezTo>
                  <a:pt x="254000" y="184795"/>
                  <a:pt x="197148" y="238125"/>
                  <a:pt x="127000" y="238125"/>
                </a:cubicBezTo>
                <a:cubicBezTo>
                  <a:pt x="108595" y="238125"/>
                  <a:pt x="91132" y="234454"/>
                  <a:pt x="75357" y="227856"/>
                </a:cubicBezTo>
                <a:lnTo>
                  <a:pt x="16619" y="253057"/>
                </a:lnTo>
                <a:cubicBezTo>
                  <a:pt x="11956" y="255042"/>
                  <a:pt x="6598" y="253901"/>
                  <a:pt x="3175" y="250180"/>
                </a:cubicBezTo>
                <a:cubicBezTo>
                  <a:pt x="-248" y="246459"/>
                  <a:pt x="-992" y="241002"/>
                  <a:pt x="1389" y="236538"/>
                </a:cubicBezTo>
                <a:lnTo>
                  <a:pt x="25598" y="190798"/>
                </a:lnTo>
                <a:cubicBezTo>
                  <a:pt x="9525" y="170805"/>
                  <a:pt x="0" y="146000"/>
                  <a:pt x="0" y="119063"/>
                </a:cubicBezTo>
                <a:cubicBezTo>
                  <a:pt x="0" y="53330"/>
                  <a:pt x="56852" y="0"/>
                  <a:pt x="127000" y="0"/>
                </a:cubicBezTo>
                <a:cubicBezTo>
                  <a:pt x="197148" y="0"/>
                  <a:pt x="254000" y="53330"/>
                  <a:pt x="254000" y="119063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2" name="Text 19"/>
          <p:cNvSpPr/>
          <p:nvPr/>
        </p:nvSpPr>
        <p:spPr>
          <a:xfrm>
            <a:off x="10006608" y="2501900"/>
            <a:ext cx="6731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评论和@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200900" y="2857500"/>
            <a:ext cx="3632200" cy="711200"/>
          </a:xfrm>
          <a:custGeom>
            <a:avLst/>
            <a:gdLst/>
            <a:ahLst/>
            <a:cxnLst/>
            <a:rect l="l" t="t" r="r" b="b"/>
            <a:pathLst>
              <a:path w="3632200" h="711200">
                <a:moveTo>
                  <a:pt x="101602" y="0"/>
                </a:moveTo>
                <a:lnTo>
                  <a:pt x="3530598" y="0"/>
                </a:lnTo>
                <a:cubicBezTo>
                  <a:pt x="3586711" y="0"/>
                  <a:pt x="3632200" y="45489"/>
                  <a:pt x="3632200" y="101602"/>
                </a:cubicBezTo>
                <a:lnTo>
                  <a:pt x="3632200" y="609598"/>
                </a:lnTo>
                <a:cubicBezTo>
                  <a:pt x="3632200" y="665711"/>
                  <a:pt x="3586711" y="711200"/>
                  <a:pt x="3530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9FAFB"/>
          </a:solidFill>
        </p:spPr>
      </p:sp>
      <p:sp>
        <p:nvSpPr>
          <p:cNvPr id="24" name="Shape 21"/>
          <p:cNvSpPr/>
          <p:nvPr/>
        </p:nvSpPr>
        <p:spPr>
          <a:xfrm>
            <a:off x="7302500" y="29591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25" name="Text 22"/>
          <p:cNvSpPr/>
          <p:nvPr/>
        </p:nvSpPr>
        <p:spPr>
          <a:xfrm>
            <a:off x="7962900" y="2984500"/>
            <a:ext cx="2476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《雷雨》爱好者群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962900" y="3238500"/>
            <a:ext cx="2463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周朴园的角色分析很到位...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274598" y="2959100"/>
            <a:ext cx="457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10:23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10477500" y="32131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29" name="Text 26"/>
          <p:cNvSpPr/>
          <p:nvPr/>
        </p:nvSpPr>
        <p:spPr>
          <a:xfrm>
            <a:off x="10439400" y="3213100"/>
            <a:ext cx="330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5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200900" y="3721100"/>
            <a:ext cx="3632200" cy="711200"/>
          </a:xfrm>
          <a:custGeom>
            <a:avLst/>
            <a:gdLst/>
            <a:ahLst/>
            <a:cxnLst/>
            <a:rect l="l" t="t" r="r" b="b"/>
            <a:pathLst>
              <a:path w="3632200" h="711200">
                <a:moveTo>
                  <a:pt x="101602" y="0"/>
                </a:moveTo>
                <a:lnTo>
                  <a:pt x="3530598" y="0"/>
                </a:lnTo>
                <a:cubicBezTo>
                  <a:pt x="3586711" y="0"/>
                  <a:pt x="3632200" y="45489"/>
                  <a:pt x="3632200" y="101602"/>
                </a:cubicBezTo>
                <a:lnTo>
                  <a:pt x="3632200" y="609598"/>
                </a:lnTo>
                <a:cubicBezTo>
                  <a:pt x="3632200" y="665711"/>
                  <a:pt x="3586711" y="711200"/>
                  <a:pt x="3530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F9FAFB"/>
          </a:solidFill>
        </p:spPr>
      </p:sp>
      <p:sp>
        <p:nvSpPr>
          <p:cNvPr id="31" name="Shape 28"/>
          <p:cNvSpPr/>
          <p:nvPr/>
        </p:nvSpPr>
        <p:spPr>
          <a:xfrm>
            <a:off x="7302500" y="38227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1600" y="0"/>
                </a:moveTo>
                <a:lnTo>
                  <a:pt x="406400" y="0"/>
                </a:lnTo>
                <a:cubicBezTo>
                  <a:pt x="462475" y="0"/>
                  <a:pt x="508000" y="45525"/>
                  <a:pt x="508000" y="101600"/>
                </a:cubicBezTo>
                <a:lnTo>
                  <a:pt x="508000" y="406400"/>
                </a:lnTo>
                <a:cubicBezTo>
                  <a:pt x="508000" y="462475"/>
                  <a:pt x="462475" y="508000"/>
                  <a:pt x="4064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32" name="Text 29"/>
          <p:cNvSpPr/>
          <p:nvPr/>
        </p:nvSpPr>
        <p:spPr>
          <a:xfrm>
            <a:off x="7962900" y="3848100"/>
            <a:ext cx="2476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李明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962900" y="4102100"/>
            <a:ext cx="2463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你上周分享的《茶馆》解析...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0274598" y="3975100"/>
            <a:ext cx="4572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rgbClr val="99A1A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09:45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346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个人中心时间轴与成就系统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19050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观剧记录以时间轴呈现，三色圆点区分状态，左侧垂线串联。顶部信息卡片用渐变色+皇冠图标暗示会员等级。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54000" y="2463800"/>
            <a:ext cx="4559300" cy="3048000"/>
          </a:xfrm>
          <a:custGeom>
            <a:avLst/>
            <a:gdLst/>
            <a:ahLst/>
            <a:cxnLst/>
            <a:rect l="l" t="t" r="r" b="b"/>
            <a:pathLst>
              <a:path w="4559300" h="3048000">
                <a:moveTo>
                  <a:pt x="152400" y="0"/>
                </a:moveTo>
                <a:lnTo>
                  <a:pt x="4406900" y="0"/>
                </a:lnTo>
                <a:cubicBezTo>
                  <a:pt x="4491012" y="0"/>
                  <a:pt x="4559300" y="68288"/>
                  <a:pt x="4559300" y="152400"/>
                </a:cubicBezTo>
                <a:lnTo>
                  <a:pt x="4559300" y="2895600"/>
                </a:lnTo>
                <a:cubicBezTo>
                  <a:pt x="4559300" y="2979712"/>
                  <a:pt x="4491012" y="3048000"/>
                  <a:pt x="4406900" y="3048000"/>
                </a:cubicBezTo>
                <a:lnTo>
                  <a:pt x="152400" y="3048000"/>
                </a:lnTo>
                <a:cubicBezTo>
                  <a:pt x="68288" y="3048000"/>
                  <a:pt x="0" y="2979712"/>
                  <a:pt x="0" y="28956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457200" y="2667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5E7EB"/>
          </a:solidFill>
        </p:spPr>
      </p:sp>
      <p:sp>
        <p:nvSpPr>
          <p:cNvPr id="9" name="Shape 6"/>
          <p:cNvSpPr/>
          <p:nvPr/>
        </p:nvSpPr>
        <p:spPr>
          <a:xfrm>
            <a:off x="1016000" y="3225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10" name="Shape 7"/>
          <p:cNvSpPr/>
          <p:nvPr/>
        </p:nvSpPr>
        <p:spPr>
          <a:xfrm>
            <a:off x="1082675" y="33020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3166" y="25956"/>
                </a:moveTo>
                <a:cubicBezTo>
                  <a:pt x="95905" y="23783"/>
                  <a:pt x="97631" y="20419"/>
                  <a:pt x="97631" y="16669"/>
                </a:cubicBezTo>
                <a:cubicBezTo>
                  <a:pt x="97631" y="10091"/>
                  <a:pt x="92303" y="4763"/>
                  <a:pt x="85725" y="4763"/>
                </a:cubicBezTo>
                <a:cubicBezTo>
                  <a:pt x="79147" y="4763"/>
                  <a:pt x="73819" y="10091"/>
                  <a:pt x="73819" y="16669"/>
                </a:cubicBezTo>
                <a:cubicBezTo>
                  <a:pt x="73819" y="20419"/>
                  <a:pt x="75575" y="23783"/>
                  <a:pt x="78284" y="25956"/>
                </a:cubicBezTo>
                <a:lnTo>
                  <a:pt x="57924" y="57983"/>
                </a:lnTo>
                <a:cubicBezTo>
                  <a:pt x="54947" y="62657"/>
                  <a:pt x="48607" y="63818"/>
                  <a:pt x="44172" y="60484"/>
                </a:cubicBezTo>
                <a:lnTo>
                  <a:pt x="26462" y="47238"/>
                </a:lnTo>
                <a:cubicBezTo>
                  <a:pt x="27801" y="45333"/>
                  <a:pt x="28575" y="42982"/>
                  <a:pt x="28575" y="40481"/>
                </a:cubicBezTo>
                <a:cubicBezTo>
                  <a:pt x="28575" y="33903"/>
                  <a:pt x="23247" y="28575"/>
                  <a:pt x="16669" y="28575"/>
                </a:cubicBezTo>
                <a:cubicBezTo>
                  <a:pt x="10091" y="28575"/>
                  <a:pt x="4763" y="33903"/>
                  <a:pt x="4763" y="40481"/>
                </a:cubicBezTo>
                <a:cubicBezTo>
                  <a:pt x="4763" y="46970"/>
                  <a:pt x="9971" y="52268"/>
                  <a:pt x="16431" y="52388"/>
                </a:cubicBezTo>
                <a:lnTo>
                  <a:pt x="26134" y="117128"/>
                </a:lnTo>
                <a:cubicBezTo>
                  <a:pt x="27533" y="126444"/>
                  <a:pt x="35540" y="133350"/>
                  <a:pt x="44976" y="133350"/>
                </a:cubicBezTo>
                <a:lnTo>
                  <a:pt x="126474" y="133350"/>
                </a:lnTo>
                <a:cubicBezTo>
                  <a:pt x="135910" y="133350"/>
                  <a:pt x="143917" y="126444"/>
                  <a:pt x="145316" y="117128"/>
                </a:cubicBezTo>
                <a:lnTo>
                  <a:pt x="155019" y="52388"/>
                </a:lnTo>
                <a:cubicBezTo>
                  <a:pt x="161479" y="52268"/>
                  <a:pt x="166688" y="46970"/>
                  <a:pt x="166688" y="40481"/>
                </a:cubicBezTo>
                <a:cubicBezTo>
                  <a:pt x="166688" y="33903"/>
                  <a:pt x="161359" y="28575"/>
                  <a:pt x="154781" y="28575"/>
                </a:cubicBezTo>
                <a:cubicBezTo>
                  <a:pt x="148203" y="28575"/>
                  <a:pt x="142875" y="33903"/>
                  <a:pt x="142875" y="40481"/>
                </a:cubicBezTo>
                <a:cubicBezTo>
                  <a:pt x="142875" y="42982"/>
                  <a:pt x="143649" y="45333"/>
                  <a:pt x="144988" y="47238"/>
                </a:cubicBezTo>
                <a:lnTo>
                  <a:pt x="127308" y="60514"/>
                </a:lnTo>
                <a:cubicBezTo>
                  <a:pt x="122873" y="63847"/>
                  <a:pt x="116532" y="62686"/>
                  <a:pt x="113556" y="58013"/>
                </a:cubicBezTo>
                <a:lnTo>
                  <a:pt x="93166" y="25956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" name="Text 8"/>
          <p:cNvSpPr/>
          <p:nvPr/>
        </p:nvSpPr>
        <p:spPr>
          <a:xfrm>
            <a:off x="1473200" y="2768600"/>
            <a:ext cx="185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戏剧人生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73200" y="3124200"/>
            <a:ext cx="1828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加入时间：2024年1月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57200" y="3683000"/>
            <a:ext cx="2019300" cy="762000"/>
          </a:xfrm>
          <a:custGeom>
            <a:avLst/>
            <a:gdLst/>
            <a:ahLst/>
            <a:cxnLst/>
            <a:rect l="l" t="t" r="r" b="b"/>
            <a:pathLst>
              <a:path w="2019300" h="762000">
                <a:moveTo>
                  <a:pt x="101597" y="0"/>
                </a:moveTo>
                <a:lnTo>
                  <a:pt x="1917703" y="0"/>
                </a:lnTo>
                <a:cubicBezTo>
                  <a:pt x="1973813" y="0"/>
                  <a:pt x="2019300" y="45487"/>
                  <a:pt x="2019300" y="101597"/>
                </a:cubicBezTo>
                <a:lnTo>
                  <a:pt x="2019300" y="660403"/>
                </a:lnTo>
                <a:cubicBezTo>
                  <a:pt x="2019300" y="716513"/>
                  <a:pt x="1973813" y="762000"/>
                  <a:pt x="19177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520700" y="3784600"/>
            <a:ext cx="18923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笔记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01650" y="3987800"/>
            <a:ext cx="193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28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81771" y="3683000"/>
            <a:ext cx="2019300" cy="762000"/>
          </a:xfrm>
          <a:custGeom>
            <a:avLst/>
            <a:gdLst/>
            <a:ahLst/>
            <a:cxnLst/>
            <a:rect l="l" t="t" r="r" b="b"/>
            <a:pathLst>
              <a:path w="2019300" h="762000">
                <a:moveTo>
                  <a:pt x="101597" y="0"/>
                </a:moveTo>
                <a:lnTo>
                  <a:pt x="1917703" y="0"/>
                </a:lnTo>
                <a:cubicBezTo>
                  <a:pt x="1973813" y="0"/>
                  <a:pt x="2019300" y="45487"/>
                  <a:pt x="2019300" y="101597"/>
                </a:cubicBezTo>
                <a:lnTo>
                  <a:pt x="2019300" y="660403"/>
                </a:lnTo>
                <a:cubicBezTo>
                  <a:pt x="2019300" y="716513"/>
                  <a:pt x="1973813" y="762000"/>
                  <a:pt x="19177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2645271" y="3784600"/>
            <a:ext cx="18923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收藏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626221" y="3987800"/>
            <a:ext cx="193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42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457200" y="4546600"/>
            <a:ext cx="2019300" cy="762000"/>
          </a:xfrm>
          <a:custGeom>
            <a:avLst/>
            <a:gdLst/>
            <a:ahLst/>
            <a:cxnLst/>
            <a:rect l="l" t="t" r="r" b="b"/>
            <a:pathLst>
              <a:path w="2019300" h="762000">
                <a:moveTo>
                  <a:pt x="101597" y="0"/>
                </a:moveTo>
                <a:lnTo>
                  <a:pt x="1917703" y="0"/>
                </a:lnTo>
                <a:cubicBezTo>
                  <a:pt x="1973813" y="0"/>
                  <a:pt x="2019300" y="45487"/>
                  <a:pt x="2019300" y="101597"/>
                </a:cubicBezTo>
                <a:lnTo>
                  <a:pt x="2019300" y="660403"/>
                </a:lnTo>
                <a:cubicBezTo>
                  <a:pt x="2019300" y="716513"/>
                  <a:pt x="1973813" y="762000"/>
                  <a:pt x="19177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0" name="Text 17"/>
          <p:cNvSpPr/>
          <p:nvPr/>
        </p:nvSpPr>
        <p:spPr>
          <a:xfrm>
            <a:off x="520700" y="4648200"/>
            <a:ext cx="18923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粉丝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01650" y="4851400"/>
            <a:ext cx="193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156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2581771" y="4546600"/>
            <a:ext cx="2019300" cy="762000"/>
          </a:xfrm>
          <a:custGeom>
            <a:avLst/>
            <a:gdLst/>
            <a:ahLst/>
            <a:cxnLst/>
            <a:rect l="l" t="t" r="r" b="b"/>
            <a:pathLst>
              <a:path w="2019300" h="762000">
                <a:moveTo>
                  <a:pt x="101597" y="0"/>
                </a:moveTo>
                <a:lnTo>
                  <a:pt x="1917703" y="0"/>
                </a:lnTo>
                <a:cubicBezTo>
                  <a:pt x="1973813" y="0"/>
                  <a:pt x="2019300" y="45487"/>
                  <a:pt x="2019300" y="101597"/>
                </a:cubicBezTo>
                <a:lnTo>
                  <a:pt x="2019300" y="660403"/>
                </a:lnTo>
                <a:cubicBezTo>
                  <a:pt x="2019300" y="716513"/>
                  <a:pt x="1973813" y="762000"/>
                  <a:pt x="19177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3" name="Text 20"/>
          <p:cNvSpPr/>
          <p:nvPr/>
        </p:nvSpPr>
        <p:spPr>
          <a:xfrm>
            <a:off x="2645271" y="4648200"/>
            <a:ext cx="18923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关注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626221" y="4851400"/>
            <a:ext cx="1930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32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112742" y="2667000"/>
            <a:ext cx="6819900" cy="2641600"/>
          </a:xfrm>
          <a:custGeom>
            <a:avLst/>
            <a:gdLst/>
            <a:ahLst/>
            <a:cxnLst/>
            <a:rect l="l" t="t" r="r" b="b"/>
            <a:pathLst>
              <a:path w="6819900" h="2641600">
                <a:moveTo>
                  <a:pt x="152394" y="0"/>
                </a:moveTo>
                <a:lnTo>
                  <a:pt x="6667506" y="0"/>
                </a:lnTo>
                <a:cubicBezTo>
                  <a:pt x="6751671" y="0"/>
                  <a:pt x="6819900" y="68229"/>
                  <a:pt x="6819900" y="152394"/>
                </a:cubicBezTo>
                <a:lnTo>
                  <a:pt x="6819900" y="2489206"/>
                </a:lnTo>
                <a:cubicBezTo>
                  <a:pt x="6819900" y="2573371"/>
                  <a:pt x="6751671" y="2641600"/>
                  <a:pt x="6667506" y="2641600"/>
                </a:cubicBezTo>
                <a:lnTo>
                  <a:pt x="152394" y="2641600"/>
                </a:lnTo>
                <a:cubicBezTo>
                  <a:pt x="68229" y="2641600"/>
                  <a:pt x="0" y="2573371"/>
                  <a:pt x="0" y="24892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26" name="Text 23"/>
          <p:cNvSpPr/>
          <p:nvPr/>
        </p:nvSpPr>
        <p:spPr>
          <a:xfrm>
            <a:off x="5315942" y="2870200"/>
            <a:ext cx="6515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观剧记录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5417542" y="3327400"/>
            <a:ext cx="25400" cy="1778000"/>
          </a:xfrm>
          <a:custGeom>
            <a:avLst/>
            <a:gdLst/>
            <a:ahLst/>
            <a:cxnLst/>
            <a:rect l="l" t="t" r="r" b="b"/>
            <a:pathLst>
              <a:path w="25400" h="1778000">
                <a:moveTo>
                  <a:pt x="0" y="0"/>
                </a:moveTo>
                <a:lnTo>
                  <a:pt x="25400" y="0"/>
                </a:lnTo>
                <a:lnTo>
                  <a:pt x="25400" y="1778000"/>
                </a:lnTo>
                <a:lnTo>
                  <a:pt x="0" y="1778000"/>
                </a:lnTo>
                <a:lnTo>
                  <a:pt x="0" y="0"/>
                </a:ln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28" name="Shape 25"/>
          <p:cNvSpPr/>
          <p:nvPr/>
        </p:nvSpPr>
        <p:spPr>
          <a:xfrm>
            <a:off x="5417542" y="3378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D6898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620742" y="3327400"/>
            <a:ext cx="6197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《暗恋桃花源》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5620742" y="3581400"/>
            <a:ext cx="6184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北京天桥艺术中心 · 已观看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5417542" y="4038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CCFF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5620742" y="3987800"/>
            <a:ext cx="6197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《摇滚莫扎特》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5620742" y="4241800"/>
            <a:ext cx="6184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上海文化广场 · 已购票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5417542" y="4699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1D5DC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5620742" y="4648200"/>
            <a:ext cx="6197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《茶馆》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5620742" y="4902200"/>
            <a:ext cx="61849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6A7282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北京人民艺术剧院 · 待观演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175" y="3133090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开发交付与可扩展性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64032" y="2654935"/>
            <a:ext cx="1618942" cy="13128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1763713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开发交付与可扩展性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424113"/>
            <a:ext cx="556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单文件HTML与原子化CSS策略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932113"/>
            <a:ext cx="55245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每页仅一个HTML，风格、脚本、结构自包含，方便多人并行开发与版本比对。Tailwind CDN引入原子类，减少自定义命名，提高迭代速度；图标统一走iconify CDN，支持2000+图标随时替换。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103688"/>
            <a:ext cx="2616200" cy="990600"/>
          </a:xfrm>
          <a:custGeom>
            <a:avLst/>
            <a:gdLst/>
            <a:ahLst/>
            <a:cxnLst/>
            <a:rect l="l" t="t" r="r" b="b"/>
            <a:pathLst>
              <a:path w="2616200" h="990600">
                <a:moveTo>
                  <a:pt x="101596" y="0"/>
                </a:moveTo>
                <a:lnTo>
                  <a:pt x="2514604" y="0"/>
                </a:lnTo>
                <a:cubicBezTo>
                  <a:pt x="2570714" y="0"/>
                  <a:pt x="2616200" y="45486"/>
                  <a:pt x="2616200" y="101596"/>
                </a:cubicBezTo>
                <a:lnTo>
                  <a:pt x="2616200" y="889004"/>
                </a:lnTo>
                <a:cubicBezTo>
                  <a:pt x="2616200" y="945114"/>
                  <a:pt x="2570714" y="990600"/>
                  <a:pt x="2514604" y="990600"/>
                </a:cubicBezTo>
                <a:lnTo>
                  <a:pt x="101596" y="990600"/>
                </a:lnTo>
                <a:cubicBezTo>
                  <a:pt x="45486" y="990600"/>
                  <a:pt x="0" y="945114"/>
                  <a:pt x="0" y="889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9" name="Shape 6"/>
          <p:cNvSpPr/>
          <p:nvPr/>
        </p:nvSpPr>
        <p:spPr>
          <a:xfrm>
            <a:off x="1422400" y="4256088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23812"/>
                </a:moveTo>
                <a:lnTo>
                  <a:pt x="25971" y="318343"/>
                </a:lnTo>
                <a:lnTo>
                  <a:pt x="142503" y="357188"/>
                </a:lnTo>
                <a:lnTo>
                  <a:pt x="259779" y="318343"/>
                </a:lnTo>
                <a:lnTo>
                  <a:pt x="285750" y="23812"/>
                </a:lnTo>
                <a:lnTo>
                  <a:pt x="0" y="23812"/>
                </a:lnTo>
                <a:close/>
                <a:moveTo>
                  <a:pt x="229344" y="118988"/>
                </a:moveTo>
                <a:lnTo>
                  <a:pt x="92571" y="118988"/>
                </a:lnTo>
                <a:lnTo>
                  <a:pt x="95622" y="155749"/>
                </a:lnTo>
                <a:lnTo>
                  <a:pt x="226293" y="155749"/>
                </a:lnTo>
                <a:lnTo>
                  <a:pt x="216173" y="266179"/>
                </a:lnTo>
                <a:lnTo>
                  <a:pt x="143321" y="286271"/>
                </a:lnTo>
                <a:lnTo>
                  <a:pt x="143321" y="286494"/>
                </a:lnTo>
                <a:lnTo>
                  <a:pt x="142503" y="286494"/>
                </a:lnTo>
                <a:lnTo>
                  <a:pt x="69056" y="266179"/>
                </a:lnTo>
                <a:lnTo>
                  <a:pt x="64591" y="209773"/>
                </a:lnTo>
                <a:lnTo>
                  <a:pt x="100087" y="209773"/>
                </a:lnTo>
                <a:lnTo>
                  <a:pt x="102691" y="238125"/>
                </a:lnTo>
                <a:lnTo>
                  <a:pt x="142503" y="248915"/>
                </a:lnTo>
                <a:lnTo>
                  <a:pt x="182463" y="238125"/>
                </a:lnTo>
                <a:lnTo>
                  <a:pt x="186928" y="191839"/>
                </a:lnTo>
                <a:lnTo>
                  <a:pt x="62731" y="191839"/>
                </a:lnTo>
                <a:lnTo>
                  <a:pt x="53206" y="83493"/>
                </a:lnTo>
                <a:lnTo>
                  <a:pt x="232618" y="83493"/>
                </a:lnTo>
                <a:lnTo>
                  <a:pt x="229344" y="118988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10" name="Text 7"/>
          <p:cNvSpPr/>
          <p:nvPr/>
        </p:nvSpPr>
        <p:spPr>
          <a:xfrm>
            <a:off x="361950" y="4687888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单文件组件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073400" y="4103688"/>
            <a:ext cx="2616200" cy="990600"/>
          </a:xfrm>
          <a:custGeom>
            <a:avLst/>
            <a:gdLst/>
            <a:ahLst/>
            <a:cxnLst/>
            <a:rect l="l" t="t" r="r" b="b"/>
            <a:pathLst>
              <a:path w="2616200" h="990600">
                <a:moveTo>
                  <a:pt x="101596" y="0"/>
                </a:moveTo>
                <a:lnTo>
                  <a:pt x="2514604" y="0"/>
                </a:lnTo>
                <a:cubicBezTo>
                  <a:pt x="2570714" y="0"/>
                  <a:pt x="2616200" y="45486"/>
                  <a:pt x="2616200" y="101596"/>
                </a:cubicBezTo>
                <a:lnTo>
                  <a:pt x="2616200" y="889004"/>
                </a:lnTo>
                <a:cubicBezTo>
                  <a:pt x="2616200" y="945114"/>
                  <a:pt x="2570714" y="990600"/>
                  <a:pt x="2514604" y="990600"/>
                </a:cubicBezTo>
                <a:lnTo>
                  <a:pt x="101596" y="990600"/>
                </a:lnTo>
                <a:cubicBezTo>
                  <a:pt x="45486" y="990600"/>
                  <a:pt x="0" y="945114"/>
                  <a:pt x="0" y="889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4217988" y="4256088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66688" y="296763"/>
                </a:moveTo>
                <a:cubicBezTo>
                  <a:pt x="157907" y="300558"/>
                  <a:pt x="149275" y="303981"/>
                  <a:pt x="140717" y="306809"/>
                </a:cubicBezTo>
                <a:cubicBezTo>
                  <a:pt x="153144" y="331961"/>
                  <a:pt x="163785" y="333375"/>
                  <a:pt x="166688" y="333375"/>
                </a:cubicBezTo>
                <a:cubicBezTo>
                  <a:pt x="169590" y="333375"/>
                  <a:pt x="180156" y="331961"/>
                  <a:pt x="192658" y="306809"/>
                </a:cubicBezTo>
                <a:cubicBezTo>
                  <a:pt x="184175" y="303907"/>
                  <a:pt x="175468" y="300558"/>
                  <a:pt x="166687" y="296763"/>
                </a:cubicBezTo>
                <a:close/>
                <a:moveTo>
                  <a:pt x="308074" y="190500"/>
                </a:moveTo>
                <a:cubicBezTo>
                  <a:pt x="332631" y="224135"/>
                  <a:pt x="341040" y="258142"/>
                  <a:pt x="325636" y="285750"/>
                </a:cubicBezTo>
                <a:cubicBezTo>
                  <a:pt x="310604" y="312762"/>
                  <a:pt x="279127" y="322436"/>
                  <a:pt x="239911" y="317897"/>
                </a:cubicBezTo>
                <a:cubicBezTo>
                  <a:pt x="223540" y="356667"/>
                  <a:pt x="198462" y="381000"/>
                  <a:pt x="166688" y="381000"/>
                </a:cubicBezTo>
                <a:cubicBezTo>
                  <a:pt x="134913" y="381000"/>
                  <a:pt x="109835" y="356667"/>
                  <a:pt x="93464" y="317897"/>
                </a:cubicBezTo>
                <a:cubicBezTo>
                  <a:pt x="54248" y="322436"/>
                  <a:pt x="22771" y="312762"/>
                  <a:pt x="7739" y="285750"/>
                </a:cubicBezTo>
                <a:cubicBezTo>
                  <a:pt x="-7665" y="258142"/>
                  <a:pt x="744" y="224135"/>
                  <a:pt x="25301" y="190500"/>
                </a:cubicBezTo>
                <a:cubicBezTo>
                  <a:pt x="744" y="156865"/>
                  <a:pt x="-7665" y="122858"/>
                  <a:pt x="7739" y="95250"/>
                </a:cubicBezTo>
                <a:cubicBezTo>
                  <a:pt x="22771" y="68238"/>
                  <a:pt x="54248" y="58564"/>
                  <a:pt x="93464" y="63103"/>
                </a:cubicBezTo>
                <a:cubicBezTo>
                  <a:pt x="109835" y="24333"/>
                  <a:pt x="134838" y="0"/>
                  <a:pt x="166688" y="0"/>
                </a:cubicBezTo>
                <a:cubicBezTo>
                  <a:pt x="198537" y="0"/>
                  <a:pt x="223540" y="24333"/>
                  <a:pt x="239911" y="63103"/>
                </a:cubicBezTo>
                <a:cubicBezTo>
                  <a:pt x="279127" y="58564"/>
                  <a:pt x="310604" y="68163"/>
                  <a:pt x="325636" y="95250"/>
                </a:cubicBezTo>
                <a:cubicBezTo>
                  <a:pt x="341040" y="122858"/>
                  <a:pt x="332631" y="156865"/>
                  <a:pt x="308074" y="190500"/>
                </a:cubicBezTo>
                <a:close/>
                <a:moveTo>
                  <a:pt x="259110" y="240655"/>
                </a:moveTo>
                <a:cubicBezTo>
                  <a:pt x="257845" y="251222"/>
                  <a:pt x="256208" y="261491"/>
                  <a:pt x="254124" y="271314"/>
                </a:cubicBezTo>
                <a:cubicBezTo>
                  <a:pt x="277788" y="272355"/>
                  <a:pt x="282848" y="264840"/>
                  <a:pt x="284038" y="262607"/>
                </a:cubicBezTo>
                <a:cubicBezTo>
                  <a:pt x="285750" y="259482"/>
                  <a:pt x="289247" y="249287"/>
                  <a:pt x="275183" y="226814"/>
                </a:cubicBezTo>
                <a:cubicBezTo>
                  <a:pt x="270123" y="231502"/>
                  <a:pt x="264765" y="236116"/>
                  <a:pt x="259110" y="240655"/>
                </a:cubicBezTo>
                <a:close/>
                <a:moveTo>
                  <a:pt x="254124" y="109761"/>
                </a:moveTo>
                <a:cubicBezTo>
                  <a:pt x="256208" y="119509"/>
                  <a:pt x="257845" y="129778"/>
                  <a:pt x="259110" y="140419"/>
                </a:cubicBezTo>
                <a:cubicBezTo>
                  <a:pt x="264765" y="144959"/>
                  <a:pt x="270123" y="149572"/>
                  <a:pt x="275183" y="154260"/>
                </a:cubicBezTo>
                <a:cubicBezTo>
                  <a:pt x="289247" y="131787"/>
                  <a:pt x="285750" y="121518"/>
                  <a:pt x="284038" y="118467"/>
                </a:cubicBezTo>
                <a:cubicBezTo>
                  <a:pt x="282848" y="116309"/>
                  <a:pt x="277788" y="108793"/>
                  <a:pt x="254124" y="109761"/>
                </a:cubicBezTo>
                <a:close/>
                <a:moveTo>
                  <a:pt x="192658" y="74191"/>
                </a:moveTo>
                <a:cubicBezTo>
                  <a:pt x="180156" y="49039"/>
                  <a:pt x="169590" y="47625"/>
                  <a:pt x="166688" y="47625"/>
                </a:cubicBezTo>
                <a:cubicBezTo>
                  <a:pt x="163785" y="47625"/>
                  <a:pt x="153219" y="49039"/>
                  <a:pt x="140717" y="74191"/>
                </a:cubicBezTo>
                <a:cubicBezTo>
                  <a:pt x="149200" y="77093"/>
                  <a:pt x="157907" y="80442"/>
                  <a:pt x="166688" y="84237"/>
                </a:cubicBezTo>
                <a:cubicBezTo>
                  <a:pt x="175468" y="80442"/>
                  <a:pt x="184100" y="77019"/>
                  <a:pt x="192658" y="74191"/>
                </a:cubicBezTo>
                <a:close/>
                <a:moveTo>
                  <a:pt x="74340" y="140345"/>
                </a:moveTo>
                <a:cubicBezTo>
                  <a:pt x="75605" y="129704"/>
                  <a:pt x="77242" y="119509"/>
                  <a:pt x="79325" y="109686"/>
                </a:cubicBezTo>
                <a:cubicBezTo>
                  <a:pt x="55662" y="108645"/>
                  <a:pt x="50602" y="116160"/>
                  <a:pt x="49411" y="118393"/>
                </a:cubicBezTo>
                <a:cubicBezTo>
                  <a:pt x="47699" y="121518"/>
                  <a:pt x="44202" y="131713"/>
                  <a:pt x="58266" y="154186"/>
                </a:cubicBezTo>
                <a:cubicBezTo>
                  <a:pt x="63326" y="149498"/>
                  <a:pt x="68684" y="144884"/>
                  <a:pt x="74340" y="140345"/>
                </a:cubicBezTo>
                <a:close/>
                <a:moveTo>
                  <a:pt x="58192" y="226814"/>
                </a:moveTo>
                <a:cubicBezTo>
                  <a:pt x="44128" y="249287"/>
                  <a:pt x="47625" y="259556"/>
                  <a:pt x="49337" y="262607"/>
                </a:cubicBezTo>
                <a:cubicBezTo>
                  <a:pt x="50527" y="264765"/>
                  <a:pt x="55587" y="272281"/>
                  <a:pt x="79251" y="271314"/>
                </a:cubicBezTo>
                <a:cubicBezTo>
                  <a:pt x="77167" y="261565"/>
                  <a:pt x="75530" y="251296"/>
                  <a:pt x="74265" y="240655"/>
                </a:cubicBezTo>
                <a:cubicBezTo>
                  <a:pt x="68610" y="236116"/>
                  <a:pt x="63252" y="231502"/>
                  <a:pt x="58192" y="226814"/>
                </a:cubicBezTo>
                <a:close/>
                <a:moveTo>
                  <a:pt x="226219" y="190500"/>
                </a:moveTo>
                <a:cubicBezTo>
                  <a:pt x="226219" y="157644"/>
                  <a:pt x="199544" y="130969"/>
                  <a:pt x="166688" y="130969"/>
                </a:cubicBezTo>
                <a:cubicBezTo>
                  <a:pt x="133831" y="130969"/>
                  <a:pt x="107156" y="157644"/>
                  <a:pt x="107156" y="190500"/>
                </a:cubicBezTo>
                <a:cubicBezTo>
                  <a:pt x="107156" y="223356"/>
                  <a:pt x="133831" y="250031"/>
                  <a:pt x="166688" y="250031"/>
                </a:cubicBezTo>
                <a:cubicBezTo>
                  <a:pt x="199544" y="250031"/>
                  <a:pt x="226219" y="223356"/>
                  <a:pt x="226219" y="190500"/>
                </a:cubicBezTo>
                <a:close/>
                <a:moveTo>
                  <a:pt x="166688" y="166688"/>
                </a:moveTo>
                <a:cubicBezTo>
                  <a:pt x="179830" y="166688"/>
                  <a:pt x="190500" y="177358"/>
                  <a:pt x="190500" y="190500"/>
                </a:cubicBezTo>
                <a:cubicBezTo>
                  <a:pt x="190500" y="203642"/>
                  <a:pt x="179830" y="214313"/>
                  <a:pt x="166688" y="214313"/>
                </a:cubicBezTo>
                <a:cubicBezTo>
                  <a:pt x="153545" y="214313"/>
                  <a:pt x="142875" y="203642"/>
                  <a:pt x="142875" y="190500"/>
                </a:cubicBezTo>
                <a:cubicBezTo>
                  <a:pt x="142875" y="177358"/>
                  <a:pt x="153545" y="166688"/>
                  <a:pt x="166688" y="166688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3" name="Text 10"/>
          <p:cNvSpPr/>
          <p:nvPr/>
        </p:nvSpPr>
        <p:spPr>
          <a:xfrm>
            <a:off x="3181350" y="4687888"/>
            <a:ext cx="2400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原子化CSS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985000" y="1651000"/>
            <a:ext cx="4038600" cy="3530600"/>
          </a:xfrm>
          <a:custGeom>
            <a:avLst/>
            <a:gdLst/>
            <a:ahLst/>
            <a:cxnLst/>
            <a:rect l="l" t="t" r="r" b="b"/>
            <a:pathLst>
              <a:path w="4038600" h="3530600">
                <a:moveTo>
                  <a:pt x="203186" y="0"/>
                </a:moveTo>
                <a:lnTo>
                  <a:pt x="3835414" y="0"/>
                </a:lnTo>
                <a:cubicBezTo>
                  <a:pt x="3947631" y="0"/>
                  <a:pt x="4038600" y="90969"/>
                  <a:pt x="4038600" y="203186"/>
                </a:cubicBezTo>
                <a:lnTo>
                  <a:pt x="4038600" y="3327414"/>
                </a:lnTo>
                <a:cubicBezTo>
                  <a:pt x="4038600" y="3439631"/>
                  <a:pt x="3947631" y="3530600"/>
                  <a:pt x="3835414" y="3530600"/>
                </a:cubicBezTo>
                <a:lnTo>
                  <a:pt x="203186" y="3530600"/>
                </a:lnTo>
                <a:cubicBezTo>
                  <a:pt x="90969" y="3530600"/>
                  <a:pt x="0" y="3439631"/>
                  <a:pt x="0" y="3327414"/>
                </a:cubicBezTo>
                <a:lnTo>
                  <a:pt x="0" y="203186"/>
                </a:lnTo>
                <a:cubicBezTo>
                  <a:pt x="0" y="90969"/>
                  <a:pt x="90969" y="0"/>
                  <a:pt x="203186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7251700" y="2438400"/>
            <a:ext cx="3530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技术栈优势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327900" y="2984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17" name="Text 14"/>
          <p:cNvSpPr/>
          <p:nvPr/>
        </p:nvSpPr>
        <p:spPr>
          <a:xfrm>
            <a:off x="7632700" y="2946400"/>
            <a:ext cx="318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无框架依赖，易于嵌入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7327900" y="3390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19" name="Text 16"/>
          <p:cNvSpPr/>
          <p:nvPr/>
        </p:nvSpPr>
        <p:spPr>
          <a:xfrm>
            <a:off x="7632700" y="3352800"/>
            <a:ext cx="318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快速迭代，高效开发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27900" y="3797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21" name="Text 18"/>
          <p:cNvSpPr/>
          <p:nvPr/>
        </p:nvSpPr>
        <p:spPr>
          <a:xfrm>
            <a:off x="7632700" y="3759200"/>
            <a:ext cx="318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图标丰富，随时替换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327900" y="4203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23" name="Text 20"/>
          <p:cNvSpPr/>
          <p:nvPr/>
        </p:nvSpPr>
        <p:spPr>
          <a:xfrm>
            <a:off x="7632700" y="4165600"/>
            <a:ext cx="3187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版本比对，方便维护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>
            <a:alphaModFix amt="50000"/>
          </a:blip>
          <a:srcRect l="6757" r="44799"/>
          <a:stretch>
            <a:fillRect/>
          </a:stretch>
        </p:blipFill>
        <p:spPr>
          <a:xfrm>
            <a:off x="3909060" y="941705"/>
            <a:ext cx="6842760" cy="49377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941705" y="941070"/>
            <a:ext cx="1073785" cy="8001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Text 1"/>
          <p:cNvSpPr/>
          <p:nvPr/>
        </p:nvSpPr>
        <p:spPr>
          <a:xfrm>
            <a:off x="941705" y="941070"/>
            <a:ext cx="1073785" cy="800100"/>
          </a:xfrm>
          <a:prstGeom prst="rect">
            <a:avLst/>
          </a:prstGeom>
          <a:noFill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40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 rot="5400000">
            <a:off x="-511175" y="3427730"/>
            <a:ext cx="3877310" cy="7429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12" r="412"/>
          <a:stretch>
            <a:fillRect/>
          </a:stretch>
        </p:blipFill>
        <p:spPr>
          <a:xfrm flipH="1">
            <a:off x="2954655" y="1238885"/>
            <a:ext cx="1530350" cy="154305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10-11-20:14:39-d3l4kbos8jdo4os5emig.jpg"/>
          <p:cNvPicPr>
            <a:picLocks noChangeAspect="1"/>
          </p:cNvPicPr>
          <p:nvPr/>
        </p:nvPicPr>
        <p:blipFill>
          <a:blip r:embed="rId5"/>
          <a:srcRect t="491" b="491"/>
          <a:stretch>
            <a:fillRect/>
          </a:stretch>
        </p:blipFill>
        <p:spPr>
          <a:xfrm>
            <a:off x="9976485" y="931545"/>
            <a:ext cx="775335" cy="494792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8434" t="-16661" r="-22647" b="-9030"/>
          <a:stretch>
            <a:fillRect/>
          </a:stretch>
        </p:blipFill>
        <p:spPr>
          <a:xfrm flipH="1">
            <a:off x="10842625" y="4171315"/>
            <a:ext cx="1349375" cy="228346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835525" y="1219835"/>
            <a:ext cx="80645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5642610" y="1334770"/>
            <a:ext cx="626808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项目定位与框架概览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4835525" y="2028825"/>
            <a:ext cx="80645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5642610" y="2146300"/>
            <a:ext cx="626808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品牌基因与视觉系统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4835525" y="2781935"/>
            <a:ext cx="80645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642610" y="2891155"/>
            <a:ext cx="626808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高频组件交互亮点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4835525" y="3562985"/>
            <a:ext cx="80645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5642610" y="3663950"/>
            <a:ext cx="626808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内容呈现与动效节奏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4835525" y="4344035"/>
            <a:ext cx="832485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5642610" y="4443095"/>
            <a:ext cx="626808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社群与消息体验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4835525" y="5097145"/>
            <a:ext cx="806450" cy="5524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06.</a:t>
            </a:r>
            <a:endParaRPr lang="en-US" sz="1600" dirty="0"/>
          </a:p>
        </p:txBody>
      </p:sp>
      <p:sp>
        <p:nvSpPr>
          <p:cNvPr id="22" name="Text 14"/>
          <p:cNvSpPr/>
          <p:nvPr/>
        </p:nvSpPr>
        <p:spPr>
          <a:xfrm>
            <a:off x="5642610" y="5210810"/>
            <a:ext cx="6268085" cy="304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开发交付与可扩展性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878013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适配、性能与未来迭代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928217" y="2538413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14288" y="57150"/>
                </a:moveTo>
                <a:cubicBezTo>
                  <a:pt x="14288" y="25628"/>
                  <a:pt x="39916" y="0"/>
                  <a:pt x="71438" y="0"/>
                </a:cubicBezTo>
                <a:lnTo>
                  <a:pt x="271463" y="0"/>
                </a:lnTo>
                <a:cubicBezTo>
                  <a:pt x="302984" y="0"/>
                  <a:pt x="328613" y="25628"/>
                  <a:pt x="328613" y="57150"/>
                </a:cubicBezTo>
                <a:lnTo>
                  <a:pt x="328613" y="400050"/>
                </a:lnTo>
                <a:cubicBezTo>
                  <a:pt x="328613" y="431572"/>
                  <a:pt x="302984" y="457200"/>
                  <a:pt x="271463" y="457200"/>
                </a:cubicBezTo>
                <a:lnTo>
                  <a:pt x="71438" y="457200"/>
                </a:lnTo>
                <a:cubicBezTo>
                  <a:pt x="39916" y="457200"/>
                  <a:pt x="14288" y="431572"/>
                  <a:pt x="14288" y="400050"/>
                </a:cubicBezTo>
                <a:lnTo>
                  <a:pt x="14288" y="57150"/>
                </a:lnTo>
                <a:close/>
                <a:moveTo>
                  <a:pt x="71438" y="57150"/>
                </a:moveTo>
                <a:lnTo>
                  <a:pt x="71438" y="328613"/>
                </a:lnTo>
                <a:lnTo>
                  <a:pt x="271463" y="328613"/>
                </a:lnTo>
                <a:lnTo>
                  <a:pt x="271463" y="57150"/>
                </a:lnTo>
                <a:lnTo>
                  <a:pt x="71438" y="57150"/>
                </a:lnTo>
                <a:close/>
                <a:moveTo>
                  <a:pt x="171450" y="421481"/>
                </a:moveTo>
                <a:cubicBezTo>
                  <a:pt x="187256" y="421481"/>
                  <a:pt x="200025" y="408712"/>
                  <a:pt x="200025" y="392906"/>
                </a:cubicBezTo>
                <a:cubicBezTo>
                  <a:pt x="200025" y="377101"/>
                  <a:pt x="187256" y="364331"/>
                  <a:pt x="171450" y="364331"/>
                </a:cubicBezTo>
                <a:cubicBezTo>
                  <a:pt x="155644" y="364331"/>
                  <a:pt x="142875" y="377101"/>
                  <a:pt x="142875" y="392906"/>
                </a:cubicBezTo>
                <a:cubicBezTo>
                  <a:pt x="142875" y="408712"/>
                  <a:pt x="155644" y="421481"/>
                  <a:pt x="171450" y="421481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7" name="Text 4"/>
          <p:cNvSpPr/>
          <p:nvPr/>
        </p:nvSpPr>
        <p:spPr>
          <a:xfrm>
            <a:off x="1471017" y="3148013"/>
            <a:ext cx="1257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适配与性能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9550" y="3605213"/>
            <a:ext cx="37846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画布锁定375×812，使用viewport-fit与safe-area-inset兼容刘海。图片采用占位符懒加载，关键CSS内联，可压缩30%。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810151" y="2538413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0" name="Text 7"/>
          <p:cNvSpPr/>
          <p:nvPr/>
        </p:nvSpPr>
        <p:spPr>
          <a:xfrm>
            <a:off x="5581551" y="314801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未来迭代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205784" y="3605213"/>
            <a:ext cx="37846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可接入Lottie动画、Web Audio实现剧院氛围音效，或通过WebShare API一键生成剧目海报，扩展空间充足。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863534" y="253841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3" name="Text 10"/>
          <p:cNvSpPr/>
          <p:nvPr/>
        </p:nvSpPr>
        <p:spPr>
          <a:xfrm>
            <a:off x="9577784" y="314801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扩展潜力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202017" y="3605213"/>
            <a:ext cx="37846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设计系统具备良好的可扩展性，能够支持未来新增功能模块，保持视觉与交互的一致性，为产品的长期发展奠定基础。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4878388"/>
            <a:ext cx="11684000" cy="101600"/>
          </a:xfrm>
          <a:custGeom>
            <a:avLst/>
            <a:gdLst/>
            <a:ahLst/>
            <a:cxnLst/>
            <a:rect l="l" t="t" r="r" b="b"/>
            <a:pathLst>
              <a:path w="11684000" h="101600">
                <a:moveTo>
                  <a:pt x="50800" y="0"/>
                </a:moveTo>
                <a:lnTo>
                  <a:pt x="11633200" y="0"/>
                </a:lnTo>
                <a:cubicBezTo>
                  <a:pt x="11661237" y="0"/>
                  <a:pt x="11684000" y="22763"/>
                  <a:pt x="11684000" y="50800"/>
                </a:cubicBezTo>
                <a:lnTo>
                  <a:pt x="11684000" y="50800"/>
                </a:lnTo>
                <a:cubicBezTo>
                  <a:pt x="11684000" y="78837"/>
                  <a:pt x="11661237" y="101600"/>
                  <a:pt x="116332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6898"/>
              </a:gs>
              <a:gs pos="50000">
                <a:srgbClr val="8EC3D6"/>
              </a:gs>
              <a:gs pos="100000">
                <a:srgbClr val="00CCFF"/>
              </a:gs>
            </a:gsLst>
            <a:lin ang="0" scaled="1"/>
          </a:gradFill>
        </p:spPr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19100" y="2237740"/>
            <a:ext cx="7735570" cy="20078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</p:spPr>
      </p:sp>
      <p:sp>
        <p:nvSpPr>
          <p:cNvPr id="3" name="Text 1"/>
          <p:cNvSpPr/>
          <p:nvPr/>
        </p:nvSpPr>
        <p:spPr>
          <a:xfrm>
            <a:off x="419100" y="2237740"/>
            <a:ext cx="7735570" cy="20078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0" descr="https://kimi-img.moonshot.cn/pub/slides/slides_tmpl/image/25-10-11-20:14:51-d3l4keos8jdo4os5emv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戴韵涵</a:t>
            </a:r>
            <a:r>
              <a:rPr lang="en-US" altLang="zh-CN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赵文绮</a:t>
            </a:r>
            <a:r>
              <a:rPr lang="en-US" altLang="zh-CN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古轩麟</a:t>
            </a:r>
            <a:r>
              <a:rPr lang="en-US" altLang="zh-CN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 </a:t>
            </a:r>
            <a:r>
              <a:rPr lang="zh-CN" altLang="en-US" sz="16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郭煜城</a:t>
            </a:r>
            <a:endParaRPr lang="zh-CN" altLang="en-US" sz="1600" dirty="0">
              <a:solidFill>
                <a:srgbClr val="052334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626745" y="3177540"/>
            <a:ext cx="11033760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626745" y="2440305"/>
            <a:ext cx="9281795" cy="709295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19" name="Image 1" descr="https://kimi-img.moonshot.cn/pub/slides/slides_tmpl/image/25-10-11-20:14:39-d3l4kbos8jdo4os5emk0.png"/>
          <p:cNvPicPr>
            <a:picLocks noChangeAspect="1"/>
          </p:cNvPicPr>
          <p:nvPr/>
        </p:nvPicPr>
        <p:blipFill>
          <a:blip r:embed="rId3"/>
          <a:srcRect l="22" r="22"/>
          <a:stretch>
            <a:fillRect/>
          </a:stretch>
        </p:blipFill>
        <p:spPr>
          <a:xfrm>
            <a:off x="6485255" y="1143635"/>
            <a:ext cx="4897120" cy="4398645"/>
          </a:xfrm>
          <a:prstGeom prst="rect">
            <a:avLst/>
          </a:prstGeom>
        </p:spPr>
      </p:pic>
      <p:pic>
        <p:nvPicPr>
          <p:cNvPr id="20" name="Image 2" descr="https://kimi-img.moonshot.cn/pub/slides/slides_tmpl/image/25-10-11-20:14:52-d3l4kf0s8jdo4os5en00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81035" y="1273810"/>
            <a:ext cx="3001645" cy="3001645"/>
          </a:xfrm>
          <a:prstGeom prst="rect">
            <a:avLst/>
          </a:prstGeom>
        </p:spPr>
      </p:pic>
      <p:sp>
        <p:nvSpPr>
          <p:cNvPr id="21" name="Shape 16"/>
          <p:cNvSpPr/>
          <p:nvPr/>
        </p:nvSpPr>
        <p:spPr>
          <a:xfrm>
            <a:off x="7009765" y="3731260"/>
            <a:ext cx="1975485" cy="132588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22" name="Text 17"/>
          <p:cNvSpPr/>
          <p:nvPr/>
        </p:nvSpPr>
        <p:spPr>
          <a:xfrm>
            <a:off x="7009765" y="3731260"/>
            <a:ext cx="1975485" cy="1325880"/>
          </a:xfrm>
          <a:prstGeom prst="rect">
            <a:avLst/>
          </a:prstGeom>
          <a:noFill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</a:t>
            </a:r>
            <a:endParaRPr lang="en-US" sz="32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175" y="3133090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项目定位与框架概览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64032" y="2654935"/>
            <a:ext cx="1618942" cy="13128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1776413"/>
            <a:ext cx="4495800" cy="101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戏剧社区产品定位与目标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995613"/>
            <a:ext cx="43561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本套UI服务于</a:t>
            </a:r>
            <a:r>
              <a:rPr lang="en-US" sz="1400" dirty="0">
                <a:solidFill>
                  <a:srgbClr val="FFFFFF"/>
                </a:solidFill>
                <a:highlight>
                  <a:srgbClr val="8EC3D6">
                    <a:alpha val="10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“戏剧爱好者” 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垂直社群，以“入戏”为核心品牌主张，覆盖观剧、创作、讨论、交易全链路。</a:t>
            </a:r>
            <a:endParaRPr lang="en-US" sz="1600" dirty="0"/>
          </a:p>
        </p:txBody>
      </p:sp>
      <p:pic>
        <p:nvPicPr>
          <p:cNvPr id="7" name="Image 1" descr="https://kimi-web-img.moonshot.cn/img/thumbs.dreamstime.com/2f771c5a6d0d399ca433af3981a96444cc56c301.jpg"/>
          <p:cNvPicPr>
            <a:picLocks noChangeAspect="1"/>
          </p:cNvPicPr>
          <p:nvPr/>
        </p:nvPicPr>
        <p:blipFill>
          <a:blip r:embed="rId2"/>
          <a:srcRect t="19286" b="19286"/>
          <a:stretch>
            <a:fillRect/>
          </a:stretch>
        </p:blipFill>
        <p:spPr>
          <a:xfrm>
            <a:off x="4927600" y="1041400"/>
            <a:ext cx="4203700" cy="2133600"/>
          </a:xfrm>
          <a:prstGeom prst="roundRect">
            <a:avLst>
              <a:gd name="adj" fmla="val 7143"/>
            </a:avLst>
          </a:prstGeom>
        </p:spPr>
      </p:pic>
      <p:sp>
        <p:nvSpPr>
          <p:cNvPr id="8" name="Shape 4"/>
          <p:cNvSpPr/>
          <p:nvPr/>
        </p:nvSpPr>
        <p:spPr>
          <a:xfrm>
            <a:off x="6680200" y="2286000"/>
            <a:ext cx="5257800" cy="2311400"/>
          </a:xfrm>
          <a:custGeom>
            <a:avLst/>
            <a:gdLst/>
            <a:ahLst/>
            <a:cxnLst/>
            <a:rect l="l" t="t" r="r" b="b"/>
            <a:pathLst>
              <a:path w="5257800" h="2311400">
                <a:moveTo>
                  <a:pt x="152391" y="0"/>
                </a:moveTo>
                <a:lnTo>
                  <a:pt x="5105409" y="0"/>
                </a:lnTo>
                <a:cubicBezTo>
                  <a:pt x="5189572" y="0"/>
                  <a:pt x="5257800" y="68228"/>
                  <a:pt x="5257800" y="152391"/>
                </a:cubicBezTo>
                <a:lnTo>
                  <a:pt x="5257800" y="2159009"/>
                </a:lnTo>
                <a:cubicBezTo>
                  <a:pt x="5257800" y="2243172"/>
                  <a:pt x="5189572" y="2311400"/>
                  <a:pt x="5105409" y="2311400"/>
                </a:cubicBezTo>
                <a:lnTo>
                  <a:pt x="152391" y="2311400"/>
                </a:lnTo>
                <a:cubicBezTo>
                  <a:pt x="68228" y="2311400"/>
                  <a:pt x="0" y="2243172"/>
                  <a:pt x="0" y="2159009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2D6898"/>
          </a:solidFill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9" name="Text 5"/>
          <p:cNvSpPr/>
          <p:nvPr/>
        </p:nvSpPr>
        <p:spPr>
          <a:xfrm>
            <a:off x="6985000" y="2924175"/>
            <a:ext cx="4775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产品愿景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985000" y="3381375"/>
            <a:ext cx="47371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让专业剧目资源与民间创作在同一平台共生，构建沉浸、高效、可迭代的数字戏剧空间。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2540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2" name="Shape 8"/>
          <p:cNvSpPr/>
          <p:nvPr/>
        </p:nvSpPr>
        <p:spPr>
          <a:xfrm>
            <a:off x="1447800" y="5054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13" name="Text 9"/>
          <p:cNvSpPr/>
          <p:nvPr/>
        </p:nvSpPr>
        <p:spPr>
          <a:xfrm>
            <a:off x="3619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观众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32258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5" name="Shape 11"/>
          <p:cNvSpPr/>
          <p:nvPr/>
        </p:nvSpPr>
        <p:spPr>
          <a:xfrm>
            <a:off x="4457700" y="5054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1669" y="210264"/>
                </a:moveTo>
                <a:cubicBezTo>
                  <a:pt x="24110" y="201573"/>
                  <a:pt x="28694" y="193655"/>
                  <a:pt x="35123" y="187226"/>
                </a:cubicBezTo>
                <a:lnTo>
                  <a:pt x="142994" y="79355"/>
                </a:lnTo>
                <a:lnTo>
                  <a:pt x="163175" y="59174"/>
                </a:lnTo>
                <a:cubicBezTo>
                  <a:pt x="173057" y="69056"/>
                  <a:pt x="193715" y="89714"/>
                  <a:pt x="225088" y="121087"/>
                </a:cubicBezTo>
                <a:lnTo>
                  <a:pt x="245269" y="141268"/>
                </a:lnTo>
                <a:lnTo>
                  <a:pt x="225088" y="161449"/>
                </a:lnTo>
                <a:lnTo>
                  <a:pt x="117217" y="269319"/>
                </a:lnTo>
                <a:cubicBezTo>
                  <a:pt x="110847" y="275689"/>
                  <a:pt x="102870" y="280333"/>
                  <a:pt x="94178" y="282773"/>
                </a:cubicBezTo>
                <a:lnTo>
                  <a:pt x="18098" y="303967"/>
                </a:lnTo>
                <a:cubicBezTo>
                  <a:pt x="13156" y="305336"/>
                  <a:pt x="7799" y="303967"/>
                  <a:pt x="4167" y="300276"/>
                </a:cubicBezTo>
                <a:cubicBezTo>
                  <a:pt x="536" y="296585"/>
                  <a:pt x="-833" y="291286"/>
                  <a:pt x="536" y="286345"/>
                </a:cubicBezTo>
                <a:lnTo>
                  <a:pt x="21669" y="210264"/>
                </a:lnTo>
                <a:close/>
                <a:moveTo>
                  <a:pt x="54769" y="208062"/>
                </a:moveTo>
                <a:cubicBezTo>
                  <a:pt x="52149" y="210860"/>
                  <a:pt x="50244" y="214253"/>
                  <a:pt x="49232" y="217944"/>
                </a:cubicBezTo>
                <a:lnTo>
                  <a:pt x="34885" y="269677"/>
                </a:lnTo>
                <a:lnTo>
                  <a:pt x="86618" y="255330"/>
                </a:lnTo>
                <a:cubicBezTo>
                  <a:pt x="90428" y="254258"/>
                  <a:pt x="93881" y="252293"/>
                  <a:pt x="96738" y="249555"/>
                </a:cubicBezTo>
                <a:lnTo>
                  <a:pt x="54709" y="208062"/>
                </a:lnTo>
                <a:close/>
                <a:moveTo>
                  <a:pt x="265509" y="121087"/>
                </a:moveTo>
                <a:cubicBezTo>
                  <a:pt x="255627" y="111204"/>
                  <a:pt x="234970" y="90547"/>
                  <a:pt x="203597" y="59174"/>
                </a:cubicBezTo>
                <a:lnTo>
                  <a:pt x="183356" y="38993"/>
                </a:lnTo>
                <a:cubicBezTo>
                  <a:pt x="199132" y="23217"/>
                  <a:pt x="208002" y="14347"/>
                  <a:pt x="210086" y="12263"/>
                </a:cubicBezTo>
                <a:cubicBezTo>
                  <a:pt x="218123" y="4167"/>
                  <a:pt x="229076" y="-357"/>
                  <a:pt x="240506" y="-357"/>
                </a:cubicBezTo>
                <a:cubicBezTo>
                  <a:pt x="251936" y="-357"/>
                  <a:pt x="262890" y="4167"/>
                  <a:pt x="270927" y="12263"/>
                </a:cubicBezTo>
                <a:lnTo>
                  <a:pt x="292179" y="33516"/>
                </a:lnTo>
                <a:cubicBezTo>
                  <a:pt x="300276" y="41612"/>
                  <a:pt x="304800" y="52566"/>
                  <a:pt x="304800" y="63937"/>
                </a:cubicBezTo>
                <a:cubicBezTo>
                  <a:pt x="304800" y="75307"/>
                  <a:pt x="300276" y="86320"/>
                  <a:pt x="292179" y="94357"/>
                </a:cubicBezTo>
                <a:cubicBezTo>
                  <a:pt x="290096" y="96441"/>
                  <a:pt x="281226" y="105311"/>
                  <a:pt x="265450" y="121087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6" name="Text 12"/>
          <p:cNvSpPr/>
          <p:nvPr/>
        </p:nvSpPr>
        <p:spPr>
          <a:xfrm>
            <a:off x="33337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创作者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61976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18" name="Shape 14"/>
          <p:cNvSpPr/>
          <p:nvPr/>
        </p:nvSpPr>
        <p:spPr>
          <a:xfrm>
            <a:off x="7467600" y="5054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38100" y="0"/>
                </a:moveTo>
                <a:cubicBezTo>
                  <a:pt x="17085" y="0"/>
                  <a:pt x="0" y="17085"/>
                  <a:pt x="0" y="38100"/>
                </a:cubicBezTo>
                <a:lnTo>
                  <a:pt x="0" y="266700"/>
                </a:lnTo>
                <a:cubicBezTo>
                  <a:pt x="0" y="287715"/>
                  <a:pt x="17085" y="304800"/>
                  <a:pt x="38100" y="304800"/>
                </a:cubicBezTo>
                <a:lnTo>
                  <a:pt x="190500" y="304800"/>
                </a:lnTo>
                <a:cubicBezTo>
                  <a:pt x="211515" y="304800"/>
                  <a:pt x="228600" y="287715"/>
                  <a:pt x="228600" y="266700"/>
                </a:cubicBezTo>
                <a:lnTo>
                  <a:pt x="228600" y="38100"/>
                </a:lnTo>
                <a:cubicBezTo>
                  <a:pt x="228600" y="17085"/>
                  <a:pt x="211515" y="0"/>
                  <a:pt x="190500" y="0"/>
                </a:cubicBezTo>
                <a:lnTo>
                  <a:pt x="38100" y="0"/>
                </a:lnTo>
                <a:close/>
                <a:moveTo>
                  <a:pt x="104775" y="209550"/>
                </a:moveTo>
                <a:lnTo>
                  <a:pt x="123825" y="209550"/>
                </a:lnTo>
                <a:cubicBezTo>
                  <a:pt x="134362" y="209550"/>
                  <a:pt x="142875" y="218063"/>
                  <a:pt x="142875" y="228600"/>
                </a:cubicBezTo>
                <a:lnTo>
                  <a:pt x="142875" y="276225"/>
                </a:lnTo>
                <a:lnTo>
                  <a:pt x="85725" y="276225"/>
                </a:lnTo>
                <a:lnTo>
                  <a:pt x="85725" y="228600"/>
                </a:lnTo>
                <a:cubicBezTo>
                  <a:pt x="85725" y="218063"/>
                  <a:pt x="94238" y="209550"/>
                  <a:pt x="104775" y="209550"/>
                </a:cubicBezTo>
                <a:close/>
                <a:moveTo>
                  <a:pt x="57150" y="66675"/>
                </a:moveTo>
                <a:cubicBezTo>
                  <a:pt x="57150" y="61436"/>
                  <a:pt x="61436" y="57150"/>
                  <a:pt x="66675" y="57150"/>
                </a:cubicBezTo>
                <a:lnTo>
                  <a:pt x="85725" y="57150"/>
                </a:lnTo>
                <a:cubicBezTo>
                  <a:pt x="90964" y="57150"/>
                  <a:pt x="95250" y="61436"/>
                  <a:pt x="95250" y="66675"/>
                </a:cubicBezTo>
                <a:lnTo>
                  <a:pt x="95250" y="85725"/>
                </a:lnTo>
                <a:cubicBezTo>
                  <a:pt x="95250" y="90964"/>
                  <a:pt x="90964" y="95250"/>
                  <a:pt x="85725" y="95250"/>
                </a:cubicBezTo>
                <a:lnTo>
                  <a:pt x="66675" y="95250"/>
                </a:lnTo>
                <a:cubicBezTo>
                  <a:pt x="61436" y="95250"/>
                  <a:pt x="57150" y="90964"/>
                  <a:pt x="57150" y="85725"/>
                </a:cubicBezTo>
                <a:lnTo>
                  <a:pt x="57150" y="66675"/>
                </a:lnTo>
                <a:close/>
                <a:moveTo>
                  <a:pt x="142875" y="57150"/>
                </a:moveTo>
                <a:lnTo>
                  <a:pt x="161925" y="57150"/>
                </a:lnTo>
                <a:cubicBezTo>
                  <a:pt x="167164" y="57150"/>
                  <a:pt x="171450" y="61436"/>
                  <a:pt x="171450" y="66675"/>
                </a:cubicBezTo>
                <a:lnTo>
                  <a:pt x="171450" y="85725"/>
                </a:lnTo>
                <a:cubicBezTo>
                  <a:pt x="171450" y="90964"/>
                  <a:pt x="167164" y="95250"/>
                  <a:pt x="161925" y="95250"/>
                </a:cubicBezTo>
                <a:lnTo>
                  <a:pt x="142875" y="95250"/>
                </a:lnTo>
                <a:cubicBezTo>
                  <a:pt x="137636" y="95250"/>
                  <a:pt x="133350" y="90964"/>
                  <a:pt x="133350" y="85725"/>
                </a:cubicBezTo>
                <a:lnTo>
                  <a:pt x="133350" y="66675"/>
                </a:lnTo>
                <a:cubicBezTo>
                  <a:pt x="133350" y="61436"/>
                  <a:pt x="137636" y="57150"/>
                  <a:pt x="142875" y="57150"/>
                </a:cubicBezTo>
                <a:close/>
                <a:moveTo>
                  <a:pt x="57150" y="142875"/>
                </a:moveTo>
                <a:cubicBezTo>
                  <a:pt x="57150" y="137636"/>
                  <a:pt x="61436" y="133350"/>
                  <a:pt x="66675" y="133350"/>
                </a:cubicBezTo>
                <a:lnTo>
                  <a:pt x="85725" y="133350"/>
                </a:lnTo>
                <a:cubicBezTo>
                  <a:pt x="90964" y="133350"/>
                  <a:pt x="95250" y="137636"/>
                  <a:pt x="95250" y="142875"/>
                </a:cubicBezTo>
                <a:lnTo>
                  <a:pt x="95250" y="161925"/>
                </a:lnTo>
                <a:cubicBezTo>
                  <a:pt x="95250" y="167164"/>
                  <a:pt x="90964" y="171450"/>
                  <a:pt x="85725" y="171450"/>
                </a:cubicBezTo>
                <a:lnTo>
                  <a:pt x="66675" y="171450"/>
                </a:lnTo>
                <a:cubicBezTo>
                  <a:pt x="61436" y="171450"/>
                  <a:pt x="57150" y="167164"/>
                  <a:pt x="57150" y="161925"/>
                </a:cubicBezTo>
                <a:lnTo>
                  <a:pt x="57150" y="142875"/>
                </a:lnTo>
                <a:close/>
                <a:moveTo>
                  <a:pt x="142875" y="133350"/>
                </a:moveTo>
                <a:lnTo>
                  <a:pt x="161925" y="133350"/>
                </a:lnTo>
                <a:cubicBezTo>
                  <a:pt x="167164" y="133350"/>
                  <a:pt x="171450" y="137636"/>
                  <a:pt x="171450" y="142875"/>
                </a:cubicBezTo>
                <a:lnTo>
                  <a:pt x="171450" y="161925"/>
                </a:lnTo>
                <a:cubicBezTo>
                  <a:pt x="171450" y="167164"/>
                  <a:pt x="167164" y="171450"/>
                  <a:pt x="161925" y="171450"/>
                </a:cubicBezTo>
                <a:lnTo>
                  <a:pt x="142875" y="171450"/>
                </a:lnTo>
                <a:cubicBezTo>
                  <a:pt x="137636" y="171450"/>
                  <a:pt x="133350" y="167164"/>
                  <a:pt x="133350" y="161925"/>
                </a:cubicBezTo>
                <a:lnTo>
                  <a:pt x="133350" y="142875"/>
                </a:lnTo>
                <a:cubicBezTo>
                  <a:pt x="133350" y="137636"/>
                  <a:pt x="137636" y="133350"/>
                  <a:pt x="142875" y="133350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9" name="Text 15"/>
          <p:cNvSpPr/>
          <p:nvPr/>
        </p:nvSpPr>
        <p:spPr>
          <a:xfrm>
            <a:off x="63055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剧团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9169400" y="4902200"/>
            <a:ext cx="2768600" cy="914400"/>
          </a:xfrm>
          <a:custGeom>
            <a:avLst/>
            <a:gdLst/>
            <a:ahLst/>
            <a:cxnLst/>
            <a:rect l="l" t="t" r="r" b="b"/>
            <a:pathLst>
              <a:path w="2768600" h="914400">
                <a:moveTo>
                  <a:pt x="101599" y="0"/>
                </a:moveTo>
                <a:lnTo>
                  <a:pt x="2667001" y="0"/>
                </a:lnTo>
                <a:cubicBezTo>
                  <a:pt x="2723113" y="0"/>
                  <a:pt x="2768600" y="45487"/>
                  <a:pt x="2768600" y="101599"/>
                </a:cubicBezTo>
                <a:lnTo>
                  <a:pt x="2768600" y="812801"/>
                </a:lnTo>
                <a:cubicBezTo>
                  <a:pt x="2768600" y="868913"/>
                  <a:pt x="2723113" y="914400"/>
                  <a:pt x="2667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21" name="Shape 17"/>
          <p:cNvSpPr/>
          <p:nvPr/>
        </p:nvSpPr>
        <p:spPr>
          <a:xfrm>
            <a:off x="10382250" y="5054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76200"/>
                </a:moveTo>
                <a:cubicBezTo>
                  <a:pt x="38100" y="39401"/>
                  <a:pt x="67976" y="9525"/>
                  <a:pt x="104775" y="9525"/>
                </a:cubicBezTo>
                <a:cubicBezTo>
                  <a:pt x="141574" y="9525"/>
                  <a:pt x="171450" y="39401"/>
                  <a:pt x="171450" y="76200"/>
                </a:cubicBezTo>
                <a:cubicBezTo>
                  <a:pt x="171450" y="112999"/>
                  <a:pt x="141574" y="142875"/>
                  <a:pt x="104775" y="142875"/>
                </a:cubicBezTo>
                <a:cubicBezTo>
                  <a:pt x="67976" y="142875"/>
                  <a:pt x="38100" y="112999"/>
                  <a:pt x="38100" y="76200"/>
                </a:cubicBezTo>
                <a:close/>
                <a:moveTo>
                  <a:pt x="0" y="276225"/>
                </a:moveTo>
                <a:cubicBezTo>
                  <a:pt x="0" y="218361"/>
                  <a:pt x="46911" y="171450"/>
                  <a:pt x="104775" y="171450"/>
                </a:cubicBezTo>
                <a:cubicBezTo>
                  <a:pt x="162639" y="171450"/>
                  <a:pt x="209550" y="218361"/>
                  <a:pt x="209550" y="276225"/>
                </a:cubicBezTo>
                <a:lnTo>
                  <a:pt x="209550" y="279797"/>
                </a:lnTo>
                <a:cubicBezTo>
                  <a:pt x="209550" y="293608"/>
                  <a:pt x="198358" y="304800"/>
                  <a:pt x="184547" y="304800"/>
                </a:cubicBezTo>
                <a:lnTo>
                  <a:pt x="25003" y="304800"/>
                </a:lnTo>
                <a:cubicBezTo>
                  <a:pt x="11192" y="304800"/>
                  <a:pt x="0" y="293608"/>
                  <a:pt x="0" y="279797"/>
                </a:cubicBezTo>
                <a:lnTo>
                  <a:pt x="0" y="276225"/>
                </a:lnTo>
                <a:close/>
                <a:moveTo>
                  <a:pt x="257175" y="38100"/>
                </a:moveTo>
                <a:cubicBezTo>
                  <a:pt x="288717" y="38100"/>
                  <a:pt x="314325" y="63708"/>
                  <a:pt x="314325" y="95250"/>
                </a:cubicBezTo>
                <a:cubicBezTo>
                  <a:pt x="314325" y="126792"/>
                  <a:pt x="288717" y="152400"/>
                  <a:pt x="257175" y="152400"/>
                </a:cubicBezTo>
                <a:cubicBezTo>
                  <a:pt x="225633" y="152400"/>
                  <a:pt x="200025" y="126792"/>
                  <a:pt x="200025" y="95250"/>
                </a:cubicBezTo>
                <a:cubicBezTo>
                  <a:pt x="200025" y="63708"/>
                  <a:pt x="225633" y="38100"/>
                  <a:pt x="257175" y="38100"/>
                </a:cubicBezTo>
                <a:close/>
                <a:moveTo>
                  <a:pt x="257175" y="180975"/>
                </a:moveTo>
                <a:cubicBezTo>
                  <a:pt x="304502" y="180975"/>
                  <a:pt x="342900" y="219373"/>
                  <a:pt x="342900" y="266700"/>
                </a:cubicBezTo>
                <a:lnTo>
                  <a:pt x="342900" y="280035"/>
                </a:lnTo>
                <a:cubicBezTo>
                  <a:pt x="342900" y="293727"/>
                  <a:pt x="331827" y="304800"/>
                  <a:pt x="318135" y="304800"/>
                </a:cubicBezTo>
                <a:lnTo>
                  <a:pt x="231934" y="304800"/>
                </a:lnTo>
                <a:cubicBezTo>
                  <a:pt x="235863" y="297359"/>
                  <a:pt x="238125" y="288846"/>
                  <a:pt x="238125" y="279797"/>
                </a:cubicBezTo>
                <a:lnTo>
                  <a:pt x="238125" y="276225"/>
                </a:lnTo>
                <a:cubicBezTo>
                  <a:pt x="238125" y="245566"/>
                  <a:pt x="227767" y="217349"/>
                  <a:pt x="210443" y="194846"/>
                </a:cubicBezTo>
                <a:cubicBezTo>
                  <a:pt x="223897" y="186095"/>
                  <a:pt x="239970" y="180975"/>
                  <a:pt x="257175" y="18097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2" name="Text 18"/>
          <p:cNvSpPr/>
          <p:nvPr/>
        </p:nvSpPr>
        <p:spPr>
          <a:xfrm>
            <a:off x="9277350" y="5410200"/>
            <a:ext cx="2552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演员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2954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信息架构与功能地图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18542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七页高保真代码呈现完整用户路径，每页以单文件HTML闭环开发，功能颗粒度覆盖完整用户旅程。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60400" y="2413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8" name="Shape 5"/>
          <p:cNvSpPr/>
          <p:nvPr/>
        </p:nvSpPr>
        <p:spPr>
          <a:xfrm>
            <a:off x="1028700" y="27305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95250" y="71438"/>
                </a:moveTo>
                <a:lnTo>
                  <a:pt x="95250" y="119063"/>
                </a:lnTo>
                <a:lnTo>
                  <a:pt x="190500" y="119063"/>
                </a:lnTo>
                <a:lnTo>
                  <a:pt x="190500" y="71438"/>
                </a:lnTo>
                <a:cubicBezTo>
                  <a:pt x="190500" y="45169"/>
                  <a:pt x="169143" y="23812"/>
                  <a:pt x="142875" y="23812"/>
                </a:cubicBezTo>
                <a:cubicBezTo>
                  <a:pt x="116607" y="23812"/>
                  <a:pt x="95250" y="45169"/>
                  <a:pt x="95250" y="71438"/>
                </a:cubicBezTo>
                <a:close/>
                <a:moveTo>
                  <a:pt x="47625" y="119063"/>
                </a:moveTo>
                <a:lnTo>
                  <a:pt x="47625" y="71438"/>
                </a:lnTo>
                <a:cubicBezTo>
                  <a:pt x="47625" y="18827"/>
                  <a:pt x="90264" y="-23812"/>
                  <a:pt x="142875" y="-23812"/>
                </a:cubicBezTo>
                <a:cubicBezTo>
                  <a:pt x="195486" y="-23812"/>
                  <a:pt x="238125" y="18827"/>
                  <a:pt x="238125" y="71438"/>
                </a:cubicBezTo>
                <a:lnTo>
                  <a:pt x="238125" y="119063"/>
                </a:lnTo>
                <a:cubicBezTo>
                  <a:pt x="264393" y="119063"/>
                  <a:pt x="285750" y="140419"/>
                  <a:pt x="285750" y="16668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66688"/>
                </a:lnTo>
                <a:cubicBezTo>
                  <a:pt x="0" y="140419"/>
                  <a:pt x="21357" y="119063"/>
                  <a:pt x="47625" y="119063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9" name="Text 6"/>
          <p:cNvSpPr/>
          <p:nvPr/>
        </p:nvSpPr>
        <p:spPr>
          <a:xfrm>
            <a:off x="768350" y="3530600"/>
            <a:ext cx="80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锁屏唤醒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981200" y="3073400"/>
            <a:ext cx="1663700" cy="50800"/>
          </a:xfrm>
          <a:custGeom>
            <a:avLst/>
            <a:gdLst/>
            <a:ahLst/>
            <a:cxnLst/>
            <a:rect l="l" t="t" r="r" b="b"/>
            <a:pathLst>
              <a:path w="1663700" h="50800">
                <a:moveTo>
                  <a:pt x="25400" y="0"/>
                </a:moveTo>
                <a:lnTo>
                  <a:pt x="1638300" y="0"/>
                </a:lnTo>
                <a:cubicBezTo>
                  <a:pt x="1652319" y="0"/>
                  <a:pt x="1663700" y="11381"/>
                  <a:pt x="1663700" y="25400"/>
                </a:cubicBezTo>
                <a:lnTo>
                  <a:pt x="1663700" y="25400"/>
                </a:lnTo>
                <a:cubicBezTo>
                  <a:pt x="1663700" y="39419"/>
                  <a:pt x="1652319" y="50800"/>
                  <a:pt x="16383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11" name="Shape 8"/>
          <p:cNvSpPr/>
          <p:nvPr/>
        </p:nvSpPr>
        <p:spPr>
          <a:xfrm>
            <a:off x="3945434" y="2413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2" name="Shape 9"/>
          <p:cNvSpPr/>
          <p:nvPr/>
        </p:nvSpPr>
        <p:spPr>
          <a:xfrm>
            <a:off x="4266109" y="2730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56729" y="203150"/>
                </a:moveTo>
                <a:cubicBezTo>
                  <a:pt x="263723" y="196155"/>
                  <a:pt x="263723" y="184845"/>
                  <a:pt x="256729" y="177924"/>
                </a:cubicBezTo>
                <a:lnTo>
                  <a:pt x="149572" y="70693"/>
                </a:lnTo>
                <a:cubicBezTo>
                  <a:pt x="144438" y="65559"/>
                  <a:pt x="136773" y="64071"/>
                  <a:pt x="130076" y="66824"/>
                </a:cubicBezTo>
                <a:cubicBezTo>
                  <a:pt x="123379" y="69577"/>
                  <a:pt x="119063" y="76126"/>
                  <a:pt x="119063" y="83344"/>
                </a:cubicBezTo>
                <a:lnTo>
                  <a:pt x="119063" y="142875"/>
                </a:lnTo>
                <a:lnTo>
                  <a:pt x="35719" y="142875"/>
                </a:lnTo>
                <a:cubicBezTo>
                  <a:pt x="15999" y="142875"/>
                  <a:pt x="0" y="158874"/>
                  <a:pt x="0" y="178594"/>
                </a:cubicBezTo>
                <a:lnTo>
                  <a:pt x="0" y="202406"/>
                </a:lnTo>
                <a:cubicBezTo>
                  <a:pt x="0" y="222126"/>
                  <a:pt x="15999" y="238125"/>
                  <a:pt x="35719" y="238125"/>
                </a:cubicBezTo>
                <a:lnTo>
                  <a:pt x="119063" y="238125"/>
                </a:lnTo>
                <a:lnTo>
                  <a:pt x="119063" y="297656"/>
                </a:lnTo>
                <a:cubicBezTo>
                  <a:pt x="119063" y="304874"/>
                  <a:pt x="123379" y="311423"/>
                  <a:pt x="130076" y="314176"/>
                </a:cubicBezTo>
                <a:cubicBezTo>
                  <a:pt x="136773" y="316929"/>
                  <a:pt x="144438" y="315441"/>
                  <a:pt x="149572" y="310307"/>
                </a:cubicBezTo>
                <a:lnTo>
                  <a:pt x="256729" y="203150"/>
                </a:lnTo>
                <a:close/>
                <a:moveTo>
                  <a:pt x="261938" y="309563"/>
                </a:moveTo>
                <a:cubicBezTo>
                  <a:pt x="248766" y="309563"/>
                  <a:pt x="238125" y="320204"/>
                  <a:pt x="238125" y="333375"/>
                </a:cubicBezTo>
                <a:cubicBezTo>
                  <a:pt x="238125" y="346546"/>
                  <a:pt x="248766" y="357188"/>
                  <a:pt x="261938" y="357188"/>
                </a:cubicBezTo>
                <a:lnTo>
                  <a:pt x="309563" y="357188"/>
                </a:lnTo>
                <a:cubicBezTo>
                  <a:pt x="349002" y="357188"/>
                  <a:pt x="381000" y="325189"/>
                  <a:pt x="381000" y="285750"/>
                </a:cubicBezTo>
                <a:lnTo>
                  <a:pt x="381000" y="95250"/>
                </a:lnTo>
                <a:cubicBezTo>
                  <a:pt x="381000" y="55811"/>
                  <a:pt x="349002" y="23812"/>
                  <a:pt x="309563" y="23812"/>
                </a:cubicBezTo>
                <a:lnTo>
                  <a:pt x="261938" y="23812"/>
                </a:lnTo>
                <a:cubicBezTo>
                  <a:pt x="248766" y="23812"/>
                  <a:pt x="238125" y="34454"/>
                  <a:pt x="238125" y="47625"/>
                </a:cubicBezTo>
                <a:cubicBezTo>
                  <a:pt x="238125" y="60796"/>
                  <a:pt x="248766" y="71438"/>
                  <a:pt x="261938" y="71438"/>
                </a:cubicBezTo>
                <a:lnTo>
                  <a:pt x="309563" y="71438"/>
                </a:lnTo>
                <a:cubicBezTo>
                  <a:pt x="322734" y="71438"/>
                  <a:pt x="333375" y="82079"/>
                  <a:pt x="333375" y="95250"/>
                </a:cubicBezTo>
                <a:lnTo>
                  <a:pt x="333375" y="285750"/>
                </a:lnTo>
                <a:cubicBezTo>
                  <a:pt x="333375" y="298921"/>
                  <a:pt x="322734" y="309563"/>
                  <a:pt x="309563" y="309563"/>
                </a:cubicBezTo>
                <a:lnTo>
                  <a:pt x="261938" y="309563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13" name="Text 10"/>
          <p:cNvSpPr/>
          <p:nvPr/>
        </p:nvSpPr>
        <p:spPr>
          <a:xfrm>
            <a:off x="4231184" y="3530600"/>
            <a:ext cx="444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登录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266234" y="3073400"/>
            <a:ext cx="1663700" cy="50800"/>
          </a:xfrm>
          <a:custGeom>
            <a:avLst/>
            <a:gdLst/>
            <a:ahLst/>
            <a:cxnLst/>
            <a:rect l="l" t="t" r="r" b="b"/>
            <a:pathLst>
              <a:path w="1663700" h="50800">
                <a:moveTo>
                  <a:pt x="25400" y="0"/>
                </a:moveTo>
                <a:lnTo>
                  <a:pt x="1638300" y="0"/>
                </a:lnTo>
                <a:cubicBezTo>
                  <a:pt x="1652319" y="0"/>
                  <a:pt x="1663700" y="11381"/>
                  <a:pt x="1663700" y="25400"/>
                </a:cubicBezTo>
                <a:lnTo>
                  <a:pt x="1663700" y="25400"/>
                </a:lnTo>
                <a:cubicBezTo>
                  <a:pt x="1663700" y="39419"/>
                  <a:pt x="1652319" y="50800"/>
                  <a:pt x="16383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15" name="Shape 12"/>
          <p:cNvSpPr/>
          <p:nvPr/>
        </p:nvSpPr>
        <p:spPr>
          <a:xfrm>
            <a:off x="7230467" y="2413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16" name="Shape 13"/>
          <p:cNvSpPr/>
          <p:nvPr/>
        </p:nvSpPr>
        <p:spPr>
          <a:xfrm>
            <a:off x="7551142" y="2730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06722" y="6400"/>
                </a:moveTo>
                <a:cubicBezTo>
                  <a:pt x="197569" y="-2084"/>
                  <a:pt x="183431" y="-2084"/>
                  <a:pt x="174352" y="6400"/>
                </a:cubicBezTo>
                <a:lnTo>
                  <a:pt x="7665" y="161181"/>
                </a:lnTo>
                <a:cubicBezTo>
                  <a:pt x="521" y="167878"/>
                  <a:pt x="-1860" y="178222"/>
                  <a:pt x="1712" y="187300"/>
                </a:cubicBezTo>
                <a:cubicBezTo>
                  <a:pt x="5283" y="196379"/>
                  <a:pt x="13990" y="202406"/>
                  <a:pt x="23812" y="202406"/>
                </a:cubicBezTo>
                <a:lnTo>
                  <a:pt x="35719" y="202406"/>
                </a:lnTo>
                <a:lnTo>
                  <a:pt x="35719" y="333375"/>
                </a:lnTo>
                <a:cubicBezTo>
                  <a:pt x="35719" y="359643"/>
                  <a:pt x="57076" y="381000"/>
                  <a:pt x="83344" y="381000"/>
                </a:cubicBezTo>
                <a:lnTo>
                  <a:pt x="297656" y="381000"/>
                </a:lnTo>
                <a:cubicBezTo>
                  <a:pt x="323924" y="381000"/>
                  <a:pt x="345281" y="359643"/>
                  <a:pt x="345281" y="333375"/>
                </a:cubicBezTo>
                <a:lnTo>
                  <a:pt x="345281" y="202406"/>
                </a:lnTo>
                <a:lnTo>
                  <a:pt x="357188" y="202406"/>
                </a:lnTo>
                <a:cubicBezTo>
                  <a:pt x="367010" y="202406"/>
                  <a:pt x="375791" y="196379"/>
                  <a:pt x="379363" y="187300"/>
                </a:cubicBezTo>
                <a:cubicBezTo>
                  <a:pt x="382935" y="178222"/>
                  <a:pt x="380554" y="167804"/>
                  <a:pt x="373410" y="161181"/>
                </a:cubicBezTo>
                <a:lnTo>
                  <a:pt x="206722" y="6400"/>
                </a:lnTo>
                <a:close/>
                <a:moveTo>
                  <a:pt x="178594" y="238125"/>
                </a:moveTo>
                <a:lnTo>
                  <a:pt x="202406" y="238125"/>
                </a:lnTo>
                <a:cubicBezTo>
                  <a:pt x="222126" y="238125"/>
                  <a:pt x="238125" y="254124"/>
                  <a:pt x="238125" y="273844"/>
                </a:cubicBezTo>
                <a:lnTo>
                  <a:pt x="238125" y="345281"/>
                </a:lnTo>
                <a:lnTo>
                  <a:pt x="142875" y="345281"/>
                </a:lnTo>
                <a:lnTo>
                  <a:pt x="142875" y="273844"/>
                </a:lnTo>
                <a:cubicBezTo>
                  <a:pt x="142875" y="254124"/>
                  <a:pt x="158874" y="238125"/>
                  <a:pt x="178594" y="23812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7" name="Text 14"/>
          <p:cNvSpPr/>
          <p:nvPr/>
        </p:nvSpPr>
        <p:spPr>
          <a:xfrm>
            <a:off x="7338417" y="3530600"/>
            <a:ext cx="80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首页推荐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551267" y="3073400"/>
            <a:ext cx="1663700" cy="50800"/>
          </a:xfrm>
          <a:custGeom>
            <a:avLst/>
            <a:gdLst/>
            <a:ahLst/>
            <a:cxnLst/>
            <a:rect l="l" t="t" r="r" b="b"/>
            <a:pathLst>
              <a:path w="1663700" h="50800">
                <a:moveTo>
                  <a:pt x="25400" y="0"/>
                </a:moveTo>
                <a:lnTo>
                  <a:pt x="1638300" y="0"/>
                </a:lnTo>
                <a:cubicBezTo>
                  <a:pt x="1652319" y="0"/>
                  <a:pt x="1663700" y="11381"/>
                  <a:pt x="1663700" y="25400"/>
                </a:cubicBezTo>
                <a:lnTo>
                  <a:pt x="1663700" y="25400"/>
                </a:lnTo>
                <a:cubicBezTo>
                  <a:pt x="1663700" y="39419"/>
                  <a:pt x="1652319" y="50800"/>
                  <a:pt x="16383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19" name="Shape 16"/>
          <p:cNvSpPr/>
          <p:nvPr/>
        </p:nvSpPr>
        <p:spPr>
          <a:xfrm>
            <a:off x="10515501" y="2413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0" name="Shape 17"/>
          <p:cNvSpPr/>
          <p:nvPr/>
        </p:nvSpPr>
        <p:spPr>
          <a:xfrm>
            <a:off x="10836176" y="2730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05147"/>
                </a:moveTo>
                <a:lnTo>
                  <a:pt x="190500" y="335310"/>
                </a:lnTo>
                <a:lnTo>
                  <a:pt x="190872" y="335161"/>
                </a:lnTo>
                <a:cubicBezTo>
                  <a:pt x="231502" y="318269"/>
                  <a:pt x="275109" y="309563"/>
                  <a:pt x="319088" y="309563"/>
                </a:cubicBezTo>
                <a:lnTo>
                  <a:pt x="333375" y="309563"/>
                </a:lnTo>
                <a:lnTo>
                  <a:pt x="333375" y="71438"/>
                </a:lnTo>
                <a:lnTo>
                  <a:pt x="319088" y="71438"/>
                </a:lnTo>
                <a:cubicBezTo>
                  <a:pt x="287685" y="71438"/>
                  <a:pt x="256505" y="77688"/>
                  <a:pt x="227484" y="89743"/>
                </a:cubicBezTo>
                <a:cubicBezTo>
                  <a:pt x="214982" y="94952"/>
                  <a:pt x="202629" y="100087"/>
                  <a:pt x="190500" y="105147"/>
                </a:cubicBezTo>
                <a:close/>
                <a:moveTo>
                  <a:pt x="171822" y="45765"/>
                </a:moveTo>
                <a:lnTo>
                  <a:pt x="190500" y="53578"/>
                </a:lnTo>
                <a:lnTo>
                  <a:pt x="209178" y="45765"/>
                </a:lnTo>
                <a:cubicBezTo>
                  <a:pt x="244004" y="31254"/>
                  <a:pt x="281360" y="23812"/>
                  <a:pt x="319088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321469"/>
                </a:lnTo>
                <a:cubicBezTo>
                  <a:pt x="381000" y="341188"/>
                  <a:pt x="365001" y="357188"/>
                  <a:pt x="345281" y="357188"/>
                </a:cubicBezTo>
                <a:lnTo>
                  <a:pt x="319088" y="357188"/>
                </a:lnTo>
                <a:cubicBezTo>
                  <a:pt x="281360" y="357188"/>
                  <a:pt x="244004" y="364629"/>
                  <a:pt x="209178" y="379140"/>
                </a:cubicBezTo>
                <a:lnTo>
                  <a:pt x="199653" y="383084"/>
                </a:lnTo>
                <a:cubicBezTo>
                  <a:pt x="193774" y="385539"/>
                  <a:pt x="187226" y="385539"/>
                  <a:pt x="181347" y="383084"/>
                </a:cubicBezTo>
                <a:lnTo>
                  <a:pt x="171822" y="379140"/>
                </a:lnTo>
                <a:cubicBezTo>
                  <a:pt x="136996" y="364629"/>
                  <a:pt x="99640" y="357188"/>
                  <a:pt x="61913" y="357188"/>
                </a:cubicBezTo>
                <a:lnTo>
                  <a:pt x="35719" y="357188"/>
                </a:lnTo>
                <a:cubicBezTo>
                  <a:pt x="15999" y="357188"/>
                  <a:pt x="0" y="341188"/>
                  <a:pt x="0" y="321469"/>
                </a:cubicBezTo>
                <a:lnTo>
                  <a:pt x="0" y="59531"/>
                </a:lnTo>
                <a:cubicBezTo>
                  <a:pt x="0" y="39812"/>
                  <a:pt x="15999" y="23812"/>
                  <a:pt x="35719" y="23812"/>
                </a:cubicBezTo>
                <a:lnTo>
                  <a:pt x="61913" y="23812"/>
                </a:lnTo>
                <a:cubicBezTo>
                  <a:pt x="99640" y="23812"/>
                  <a:pt x="136996" y="31254"/>
                  <a:pt x="171822" y="45765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1" name="Text 18"/>
          <p:cNvSpPr/>
          <p:nvPr/>
        </p:nvSpPr>
        <p:spPr>
          <a:xfrm>
            <a:off x="10712351" y="3530600"/>
            <a:ext cx="622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剧目库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660400" y="4191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3" name="Shape 20"/>
          <p:cNvSpPr/>
          <p:nvPr/>
        </p:nvSpPr>
        <p:spPr>
          <a:xfrm>
            <a:off x="981075" y="4508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3812" y="47625"/>
                </a:moveTo>
                <a:cubicBezTo>
                  <a:pt x="14213" y="47625"/>
                  <a:pt x="5507" y="53429"/>
                  <a:pt x="1786" y="62359"/>
                </a:cubicBezTo>
                <a:cubicBezTo>
                  <a:pt x="-1935" y="71289"/>
                  <a:pt x="149" y="81483"/>
                  <a:pt x="6995" y="88255"/>
                </a:cubicBezTo>
                <a:lnTo>
                  <a:pt x="142875" y="224210"/>
                </a:lnTo>
                <a:lnTo>
                  <a:pt x="142875" y="309563"/>
                </a:lnTo>
                <a:cubicBezTo>
                  <a:pt x="142875" y="315888"/>
                  <a:pt x="145405" y="321915"/>
                  <a:pt x="149870" y="326380"/>
                </a:cubicBezTo>
                <a:lnTo>
                  <a:pt x="197495" y="374005"/>
                </a:lnTo>
                <a:cubicBezTo>
                  <a:pt x="204341" y="380851"/>
                  <a:pt x="214536" y="382860"/>
                  <a:pt x="223465" y="379140"/>
                </a:cubicBezTo>
                <a:cubicBezTo>
                  <a:pt x="232395" y="375419"/>
                  <a:pt x="238125" y="366787"/>
                  <a:pt x="238125" y="357188"/>
                </a:cubicBezTo>
                <a:lnTo>
                  <a:pt x="238125" y="224210"/>
                </a:lnTo>
                <a:lnTo>
                  <a:pt x="374005" y="88329"/>
                </a:lnTo>
                <a:cubicBezTo>
                  <a:pt x="380851" y="81483"/>
                  <a:pt x="382860" y="71289"/>
                  <a:pt x="379140" y="62359"/>
                </a:cubicBezTo>
                <a:cubicBezTo>
                  <a:pt x="375419" y="53429"/>
                  <a:pt x="366787" y="47625"/>
                  <a:pt x="357188" y="47625"/>
                </a:cubicBezTo>
                <a:lnTo>
                  <a:pt x="23812" y="47625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24" name="Text 21"/>
          <p:cNvSpPr/>
          <p:nvPr/>
        </p:nvSpPr>
        <p:spPr>
          <a:xfrm>
            <a:off x="768350" y="5308600"/>
            <a:ext cx="80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分类筛选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981200" y="4851400"/>
            <a:ext cx="3302000" cy="50800"/>
          </a:xfrm>
          <a:custGeom>
            <a:avLst/>
            <a:gdLst/>
            <a:ahLst/>
            <a:cxnLst/>
            <a:rect l="l" t="t" r="r" b="b"/>
            <a:pathLst>
              <a:path w="3302000" h="50800">
                <a:moveTo>
                  <a:pt x="25400" y="0"/>
                </a:moveTo>
                <a:lnTo>
                  <a:pt x="3276600" y="0"/>
                </a:lnTo>
                <a:cubicBezTo>
                  <a:pt x="3290619" y="0"/>
                  <a:pt x="3302000" y="11381"/>
                  <a:pt x="3302000" y="25400"/>
                </a:cubicBezTo>
                <a:lnTo>
                  <a:pt x="3302000" y="25400"/>
                </a:lnTo>
                <a:cubicBezTo>
                  <a:pt x="3302000" y="39419"/>
                  <a:pt x="3290619" y="50800"/>
                  <a:pt x="32766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26" name="Shape 23"/>
          <p:cNvSpPr/>
          <p:nvPr/>
        </p:nvSpPr>
        <p:spPr>
          <a:xfrm>
            <a:off x="5588000" y="4191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27" name="Shape 24"/>
          <p:cNvSpPr/>
          <p:nvPr/>
        </p:nvSpPr>
        <p:spPr>
          <a:xfrm>
            <a:off x="5884863" y="4508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85750" y="107156"/>
                </a:moveTo>
                <a:cubicBezTo>
                  <a:pt x="285750" y="179487"/>
                  <a:pt x="221754" y="238125"/>
                  <a:pt x="142875" y="238125"/>
                </a:cubicBezTo>
                <a:cubicBezTo>
                  <a:pt x="123006" y="238125"/>
                  <a:pt x="104105" y="234404"/>
                  <a:pt x="86916" y="227707"/>
                </a:cubicBezTo>
                <a:lnTo>
                  <a:pt x="26194" y="259854"/>
                </a:lnTo>
                <a:cubicBezTo>
                  <a:pt x="19273" y="263500"/>
                  <a:pt x="10790" y="262235"/>
                  <a:pt x="5209" y="256729"/>
                </a:cubicBezTo>
                <a:cubicBezTo>
                  <a:pt x="-372" y="251222"/>
                  <a:pt x="-1637" y="242664"/>
                  <a:pt x="2084" y="235744"/>
                </a:cubicBezTo>
                <a:lnTo>
                  <a:pt x="28575" y="185738"/>
                </a:lnTo>
                <a:cubicBezTo>
                  <a:pt x="10641" y="163860"/>
                  <a:pt x="0" y="136624"/>
                  <a:pt x="0" y="107156"/>
                </a:cubicBezTo>
                <a:cubicBezTo>
                  <a:pt x="0" y="34826"/>
                  <a:pt x="63996" y="-23812"/>
                  <a:pt x="142875" y="-23812"/>
                </a:cubicBezTo>
                <a:cubicBezTo>
                  <a:pt x="221754" y="-23812"/>
                  <a:pt x="285750" y="34826"/>
                  <a:pt x="285750" y="107156"/>
                </a:cubicBezTo>
                <a:close/>
                <a:moveTo>
                  <a:pt x="285750" y="381000"/>
                </a:moveTo>
                <a:cubicBezTo>
                  <a:pt x="215726" y="381000"/>
                  <a:pt x="157460" y="334789"/>
                  <a:pt x="145256" y="273844"/>
                </a:cubicBezTo>
                <a:cubicBezTo>
                  <a:pt x="234553" y="272728"/>
                  <a:pt x="312167" y="209178"/>
                  <a:pt x="320725" y="123006"/>
                </a:cubicBezTo>
                <a:cubicBezTo>
                  <a:pt x="382712" y="137294"/>
                  <a:pt x="428625" y="188714"/>
                  <a:pt x="428625" y="250031"/>
                </a:cubicBezTo>
                <a:cubicBezTo>
                  <a:pt x="428625" y="279499"/>
                  <a:pt x="417984" y="306735"/>
                  <a:pt x="400050" y="328613"/>
                </a:cubicBezTo>
                <a:lnTo>
                  <a:pt x="426541" y="378619"/>
                </a:lnTo>
                <a:cubicBezTo>
                  <a:pt x="430188" y="385539"/>
                  <a:pt x="428923" y="394022"/>
                  <a:pt x="423416" y="399604"/>
                </a:cubicBezTo>
                <a:cubicBezTo>
                  <a:pt x="417909" y="405185"/>
                  <a:pt x="409352" y="406450"/>
                  <a:pt x="402431" y="402729"/>
                </a:cubicBezTo>
                <a:lnTo>
                  <a:pt x="341709" y="370582"/>
                </a:lnTo>
                <a:cubicBezTo>
                  <a:pt x="324520" y="377279"/>
                  <a:pt x="305619" y="381000"/>
                  <a:pt x="285750" y="381000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28" name="Text 25"/>
          <p:cNvSpPr/>
          <p:nvPr/>
        </p:nvSpPr>
        <p:spPr>
          <a:xfrm>
            <a:off x="5695950" y="5308600"/>
            <a:ext cx="80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社群消息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6908800" y="4851400"/>
            <a:ext cx="3302000" cy="50800"/>
          </a:xfrm>
          <a:custGeom>
            <a:avLst/>
            <a:gdLst/>
            <a:ahLst/>
            <a:cxnLst/>
            <a:rect l="l" t="t" r="r" b="b"/>
            <a:pathLst>
              <a:path w="3302000" h="50800">
                <a:moveTo>
                  <a:pt x="25400" y="0"/>
                </a:moveTo>
                <a:lnTo>
                  <a:pt x="3276600" y="0"/>
                </a:lnTo>
                <a:cubicBezTo>
                  <a:pt x="3290619" y="0"/>
                  <a:pt x="3302000" y="11381"/>
                  <a:pt x="3302000" y="25400"/>
                </a:cubicBezTo>
                <a:lnTo>
                  <a:pt x="3302000" y="25400"/>
                </a:lnTo>
                <a:cubicBezTo>
                  <a:pt x="3302000" y="39419"/>
                  <a:pt x="3290619" y="50800"/>
                  <a:pt x="32766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EC3D6">
              <a:alpha val="50196"/>
            </a:srgbClr>
          </a:solidFill>
        </p:spPr>
      </p:sp>
      <p:sp>
        <p:nvSpPr>
          <p:cNvPr id="30" name="Shape 27"/>
          <p:cNvSpPr/>
          <p:nvPr/>
        </p:nvSpPr>
        <p:spPr>
          <a:xfrm>
            <a:off x="10515600" y="4191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EC3D6">
              <a:alpha val="30196"/>
            </a:srgbClr>
          </a:solidFill>
        </p:spPr>
      </p:sp>
      <p:sp>
        <p:nvSpPr>
          <p:cNvPr id="31" name="Shape 28"/>
          <p:cNvSpPr/>
          <p:nvPr/>
        </p:nvSpPr>
        <p:spPr>
          <a:xfrm>
            <a:off x="10836275" y="4508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96912" y="285899"/>
                </a:moveTo>
                <a:cubicBezTo>
                  <a:pt x="280467" y="257324"/>
                  <a:pt x="249585" y="238125"/>
                  <a:pt x="214313" y="238125"/>
                </a:cubicBezTo>
                <a:lnTo>
                  <a:pt x="166688" y="238125"/>
                </a:lnTo>
                <a:cubicBezTo>
                  <a:pt x="131415" y="238125"/>
                  <a:pt x="100533" y="257324"/>
                  <a:pt x="84088" y="285899"/>
                </a:cubicBezTo>
                <a:cubicBezTo>
                  <a:pt x="110282" y="315069"/>
                  <a:pt x="148233" y="333375"/>
                  <a:pt x="190500" y="333375"/>
                </a:cubicBezTo>
                <a:cubicBezTo>
                  <a:pt x="232767" y="333375"/>
                  <a:pt x="270718" y="314995"/>
                  <a:pt x="296912" y="285899"/>
                </a:cubicBez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02406"/>
                </a:moveTo>
                <a:cubicBezTo>
                  <a:pt x="220071" y="202406"/>
                  <a:pt x="244078" y="178399"/>
                  <a:pt x="244078" y="148828"/>
                </a:cubicBezTo>
                <a:cubicBezTo>
                  <a:pt x="244078" y="119258"/>
                  <a:pt x="220071" y="95250"/>
                  <a:pt x="190500" y="95250"/>
                </a:cubicBezTo>
                <a:cubicBezTo>
                  <a:pt x="160929" y="95250"/>
                  <a:pt x="136922" y="119258"/>
                  <a:pt x="136922" y="148828"/>
                </a:cubicBezTo>
                <a:cubicBezTo>
                  <a:pt x="136922" y="178399"/>
                  <a:pt x="160929" y="202406"/>
                  <a:pt x="190500" y="202406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32" name="Text 29"/>
          <p:cNvSpPr/>
          <p:nvPr/>
        </p:nvSpPr>
        <p:spPr>
          <a:xfrm>
            <a:off x="10623550" y="5308600"/>
            <a:ext cx="800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个人中心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175" y="3133090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品牌基因与视觉系统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64032" y="2654935"/>
            <a:ext cx="1618942" cy="13128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1700213"/>
            <a:ext cx="56261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品牌基因与视觉系统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360613"/>
            <a:ext cx="556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青绿渐变与孔雀意象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868613"/>
            <a:ext cx="5524500" cy="863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主色取自孔雀羽毛的</a:t>
            </a:r>
            <a:r>
              <a:rPr lang="en-US" sz="14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#0F766E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</a:t>
            </a:r>
            <a:r>
              <a:rPr lang="en-US" sz="1400" b="1" dirty="0">
                <a:solidFill>
                  <a:srgbClr val="00CC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#06b6d4</a:t>
            </a: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，通过渐变、阴影与半透明层叠营造剧院帷幕感。锁屏页用孔雀图标做随机漂浮，强化“入戏”隐喻。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040188"/>
            <a:ext cx="5435600" cy="1117600"/>
          </a:xfrm>
          <a:custGeom>
            <a:avLst/>
            <a:gdLst/>
            <a:ahLst/>
            <a:cxnLst/>
            <a:rect l="l" t="t" r="r" b="b"/>
            <a:pathLst>
              <a:path w="5435600" h="1117600">
                <a:moveTo>
                  <a:pt x="101601" y="0"/>
                </a:moveTo>
                <a:lnTo>
                  <a:pt x="5333999" y="0"/>
                </a:lnTo>
                <a:cubicBezTo>
                  <a:pt x="5390112" y="0"/>
                  <a:pt x="5435600" y="45488"/>
                  <a:pt x="5435600" y="101601"/>
                </a:cubicBezTo>
                <a:lnTo>
                  <a:pt x="5435600" y="1015999"/>
                </a:lnTo>
                <a:cubicBezTo>
                  <a:pt x="5435600" y="1072112"/>
                  <a:pt x="5390112" y="1117600"/>
                  <a:pt x="53339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8EC3D6">
              <a:alpha val="20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457200" y="4243388"/>
            <a:ext cx="513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色彩规范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7200" y="464978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0801" y="0"/>
                </a:moveTo>
                <a:lnTo>
                  <a:pt x="253999" y="0"/>
                </a:lnTo>
                <a:cubicBezTo>
                  <a:pt x="282056" y="0"/>
                  <a:pt x="304800" y="22744"/>
                  <a:pt x="304800" y="50801"/>
                </a:cubicBezTo>
                <a:lnTo>
                  <a:pt x="304800" y="253999"/>
                </a:lnTo>
                <a:cubicBezTo>
                  <a:pt x="304800" y="282056"/>
                  <a:pt x="282056" y="304800"/>
                  <a:pt x="253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1" name="Text 8"/>
          <p:cNvSpPr/>
          <p:nvPr/>
        </p:nvSpPr>
        <p:spPr>
          <a:xfrm>
            <a:off x="863600" y="4700588"/>
            <a:ext cx="10287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主色 #2D6898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018109" y="464978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0801" y="0"/>
                </a:moveTo>
                <a:lnTo>
                  <a:pt x="253999" y="0"/>
                </a:lnTo>
                <a:cubicBezTo>
                  <a:pt x="282056" y="0"/>
                  <a:pt x="304800" y="22744"/>
                  <a:pt x="304800" y="50801"/>
                </a:cubicBezTo>
                <a:lnTo>
                  <a:pt x="304800" y="253999"/>
                </a:lnTo>
                <a:cubicBezTo>
                  <a:pt x="304800" y="282056"/>
                  <a:pt x="282056" y="304800"/>
                  <a:pt x="253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8EC3D6"/>
          </a:solidFill>
        </p:spPr>
      </p:sp>
      <p:sp>
        <p:nvSpPr>
          <p:cNvPr id="13" name="Text 10"/>
          <p:cNvSpPr/>
          <p:nvPr/>
        </p:nvSpPr>
        <p:spPr>
          <a:xfrm>
            <a:off x="2424509" y="4700588"/>
            <a:ext cx="1193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辅助色 #8EC3D6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749278" y="464978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0801" y="0"/>
                </a:moveTo>
                <a:lnTo>
                  <a:pt x="253999" y="0"/>
                </a:lnTo>
                <a:cubicBezTo>
                  <a:pt x="282056" y="0"/>
                  <a:pt x="304800" y="22744"/>
                  <a:pt x="304800" y="50801"/>
                </a:cubicBezTo>
                <a:lnTo>
                  <a:pt x="304800" y="253999"/>
                </a:lnTo>
                <a:cubicBezTo>
                  <a:pt x="304800" y="282056"/>
                  <a:pt x="282056" y="304800"/>
                  <a:pt x="2539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00CCFF"/>
          </a:solidFill>
        </p:spPr>
      </p:sp>
      <p:sp>
        <p:nvSpPr>
          <p:cNvPr id="15" name="Text 12"/>
          <p:cNvSpPr/>
          <p:nvPr/>
        </p:nvSpPr>
        <p:spPr>
          <a:xfrm>
            <a:off x="4155678" y="4700588"/>
            <a:ext cx="11811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点缀色 #00CCFF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985000" y="1016000"/>
            <a:ext cx="4038600" cy="4800600"/>
          </a:xfrm>
          <a:custGeom>
            <a:avLst/>
            <a:gdLst/>
            <a:ahLst/>
            <a:cxnLst/>
            <a:rect l="l" t="t" r="r" b="b"/>
            <a:pathLst>
              <a:path w="4038600" h="4800600">
                <a:moveTo>
                  <a:pt x="203182" y="0"/>
                </a:moveTo>
                <a:lnTo>
                  <a:pt x="3835418" y="0"/>
                </a:lnTo>
                <a:cubicBezTo>
                  <a:pt x="3947632" y="0"/>
                  <a:pt x="4038600" y="90968"/>
                  <a:pt x="4038600" y="203182"/>
                </a:cubicBezTo>
                <a:lnTo>
                  <a:pt x="4038600" y="4597418"/>
                </a:lnTo>
                <a:cubicBezTo>
                  <a:pt x="4038600" y="4709632"/>
                  <a:pt x="3947632" y="4800600"/>
                  <a:pt x="3835418" y="4800600"/>
                </a:cubicBezTo>
                <a:lnTo>
                  <a:pt x="203182" y="4800600"/>
                </a:lnTo>
                <a:cubicBezTo>
                  <a:pt x="90968" y="4800600"/>
                  <a:pt x="0" y="4709632"/>
                  <a:pt x="0" y="4597418"/>
                </a:cubicBezTo>
                <a:lnTo>
                  <a:pt x="0" y="203182"/>
                </a:lnTo>
                <a:cubicBezTo>
                  <a:pt x="0" y="90968"/>
                  <a:pt x="90968" y="0"/>
                  <a:pt x="203182" y="0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E5E7EB"/>
            </a:solidFill>
            <a:prstDash val="solid"/>
          </a:ln>
          <a:effectLst>
            <a:outerShdw blurRad="635000" dist="317500" dir="5400000" algn="bl" rotWithShape="0">
              <a:srgbClr val="000000">
                <a:alpha val="25098"/>
              </a:srgbClr>
            </a:outerShdw>
          </a:effectLst>
        </p:spPr>
      </p:sp>
      <p:pic>
        <p:nvPicPr>
          <p:cNvPr id="17" name="Image 1" descr="https://kimi-web-img.moonshot.cn/img/thumbs.dreamstime.com/ed05b5f5eb281e7a0a469484dea405a90ea60d3a.jpg"/>
          <p:cNvPicPr>
            <a:picLocks noChangeAspect="1"/>
          </p:cNvPicPr>
          <p:nvPr/>
        </p:nvPicPr>
        <p:blipFill>
          <a:blip r:embed="rId2"/>
          <a:srcRect t="4431" b="4431"/>
          <a:stretch>
            <a:fillRect/>
          </a:stretch>
        </p:blipFill>
        <p:spPr>
          <a:xfrm>
            <a:off x="7200900" y="1231900"/>
            <a:ext cx="3632200" cy="4394200"/>
          </a:xfrm>
          <a:prstGeom prst="roundRect">
            <a:avLst>
              <a:gd name="adj" fmla="val 4196"/>
            </a:avLst>
          </a:prstGeom>
        </p:spPr>
      </p:pic>
      <p:sp>
        <p:nvSpPr>
          <p:cNvPr id="18" name="Shape 14"/>
          <p:cNvSpPr/>
          <p:nvPr/>
        </p:nvSpPr>
        <p:spPr>
          <a:xfrm>
            <a:off x="7200900" y="1231900"/>
            <a:ext cx="3632200" cy="4394200"/>
          </a:xfrm>
          <a:custGeom>
            <a:avLst/>
            <a:gdLst/>
            <a:ahLst/>
            <a:cxnLst/>
            <a:rect l="l" t="t" r="r" b="b"/>
            <a:pathLst>
              <a:path w="3632200" h="4394200">
                <a:moveTo>
                  <a:pt x="0" y="0"/>
                </a:moveTo>
                <a:lnTo>
                  <a:pt x="3632200" y="0"/>
                </a:lnTo>
                <a:lnTo>
                  <a:pt x="3632200" y="4394200"/>
                </a:lnTo>
                <a:lnTo>
                  <a:pt x="0" y="43942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6898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</a:gradFill>
        </p:spPr>
      </p:sp>
      <p:sp>
        <p:nvSpPr>
          <p:cNvPr id="19" name="Text 15"/>
          <p:cNvSpPr/>
          <p:nvPr/>
        </p:nvSpPr>
        <p:spPr>
          <a:xfrm>
            <a:off x="7404100" y="4813300"/>
            <a:ext cx="21463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入戏 · Drama In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7404100" y="5168900"/>
            <a:ext cx="210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Your Drama Companion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430" y="14605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10-11-20:14:51-d3l4keos8jdo4os5emt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51755" y="911860"/>
            <a:ext cx="4064000" cy="91440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58750" y="1600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字体、圆角与间距规范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215900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556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通过字重与字号层级建立信息主次，统一圆角与间距保证视觉一致性。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896467" y="3022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39447" y="60365"/>
                </a:moveTo>
                <a:cubicBezTo>
                  <a:pt x="333256" y="46792"/>
                  <a:pt x="319683" y="38100"/>
                  <a:pt x="304800" y="38100"/>
                </a:cubicBezTo>
                <a:cubicBezTo>
                  <a:pt x="289917" y="38100"/>
                  <a:pt x="276344" y="46792"/>
                  <a:pt x="270153" y="60365"/>
                </a:cubicBezTo>
                <a:lnTo>
                  <a:pt x="70842" y="495300"/>
                </a:lnTo>
                <a:lnTo>
                  <a:pt x="57150" y="495300"/>
                </a:lnTo>
                <a:cubicBezTo>
                  <a:pt x="36076" y="495300"/>
                  <a:pt x="19050" y="512326"/>
                  <a:pt x="19050" y="533400"/>
                </a:cubicBezTo>
                <a:cubicBezTo>
                  <a:pt x="19050" y="554474"/>
                  <a:pt x="36076" y="571500"/>
                  <a:pt x="57150" y="571500"/>
                </a:cubicBezTo>
                <a:lnTo>
                  <a:pt x="161925" y="571500"/>
                </a:lnTo>
                <a:cubicBezTo>
                  <a:pt x="182999" y="571500"/>
                  <a:pt x="200025" y="554474"/>
                  <a:pt x="200025" y="533400"/>
                </a:cubicBezTo>
                <a:cubicBezTo>
                  <a:pt x="200025" y="512326"/>
                  <a:pt x="182999" y="495300"/>
                  <a:pt x="161925" y="495300"/>
                </a:cubicBezTo>
                <a:lnTo>
                  <a:pt x="154662" y="495300"/>
                </a:lnTo>
                <a:lnTo>
                  <a:pt x="180856" y="438150"/>
                </a:lnTo>
                <a:lnTo>
                  <a:pt x="428863" y="438150"/>
                </a:lnTo>
                <a:lnTo>
                  <a:pt x="455057" y="495300"/>
                </a:lnTo>
                <a:lnTo>
                  <a:pt x="447794" y="495300"/>
                </a:lnTo>
                <a:cubicBezTo>
                  <a:pt x="426720" y="495300"/>
                  <a:pt x="409694" y="512326"/>
                  <a:pt x="409694" y="533400"/>
                </a:cubicBezTo>
                <a:cubicBezTo>
                  <a:pt x="409694" y="554474"/>
                  <a:pt x="426720" y="571500"/>
                  <a:pt x="447794" y="571500"/>
                </a:cubicBezTo>
                <a:lnTo>
                  <a:pt x="552569" y="571500"/>
                </a:lnTo>
                <a:cubicBezTo>
                  <a:pt x="573643" y="571500"/>
                  <a:pt x="590669" y="554474"/>
                  <a:pt x="590669" y="533400"/>
                </a:cubicBezTo>
                <a:cubicBezTo>
                  <a:pt x="590669" y="512326"/>
                  <a:pt x="573643" y="495300"/>
                  <a:pt x="552569" y="495300"/>
                </a:cubicBezTo>
                <a:lnTo>
                  <a:pt x="538877" y="495300"/>
                </a:lnTo>
                <a:lnTo>
                  <a:pt x="339566" y="60365"/>
                </a:lnTo>
                <a:close/>
                <a:moveTo>
                  <a:pt x="393859" y="361950"/>
                </a:moveTo>
                <a:lnTo>
                  <a:pt x="215741" y="361950"/>
                </a:lnTo>
                <a:lnTo>
                  <a:pt x="304800" y="167640"/>
                </a:lnTo>
                <a:lnTo>
                  <a:pt x="393859" y="361950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8" name="Text 5"/>
          <p:cNvSpPr/>
          <p:nvPr/>
        </p:nvSpPr>
        <p:spPr>
          <a:xfrm>
            <a:off x="400050" y="3835400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字体层级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12750" y="429260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标题: 18-20px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12750" y="454660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正文: 14-15px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12750" y="480060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辅助: 12px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0221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4148634" y="2819400"/>
            <a:ext cx="0" cy="2438400"/>
          </a:xfrm>
          <a:prstGeom prst="line">
            <a:avLst/>
          </a:prstGeom>
          <a:noFill/>
          <a:ln w="12700">
            <a:solidFill>
              <a:srgbClr val="8EC3D6">
                <a:alpha val="50196"/>
              </a:srgbClr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5829201" y="30226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76200" y="38100"/>
                </a:moveTo>
                <a:lnTo>
                  <a:pt x="457200" y="38100"/>
                </a:lnTo>
                <a:cubicBezTo>
                  <a:pt x="499229" y="38100"/>
                  <a:pt x="533400" y="72271"/>
                  <a:pt x="533400" y="114300"/>
                </a:cubicBezTo>
                <a:lnTo>
                  <a:pt x="533400" y="495300"/>
                </a:lnTo>
                <a:cubicBezTo>
                  <a:pt x="533400" y="537329"/>
                  <a:pt x="499229" y="571500"/>
                  <a:pt x="457200" y="571500"/>
                </a:cubicBezTo>
                <a:lnTo>
                  <a:pt x="76200" y="571500"/>
                </a:lnTo>
                <a:cubicBezTo>
                  <a:pt x="34171" y="571500"/>
                  <a:pt x="0" y="537329"/>
                  <a:pt x="0" y="495300"/>
                </a:cubicBezTo>
                <a:lnTo>
                  <a:pt x="0" y="114300"/>
                </a:lnTo>
                <a:cubicBezTo>
                  <a:pt x="0" y="72271"/>
                  <a:pt x="34171" y="38100"/>
                  <a:pt x="76200" y="38100"/>
                </a:cubicBezTo>
                <a:close/>
              </a:path>
            </a:pathLst>
          </a:custGeom>
          <a:solidFill>
            <a:srgbClr val="2D6898"/>
          </a:solidFill>
        </p:spPr>
      </p:sp>
      <p:sp>
        <p:nvSpPr>
          <p:cNvPr id="15" name="Text 12"/>
          <p:cNvSpPr/>
          <p:nvPr/>
        </p:nvSpPr>
        <p:spPr>
          <a:xfrm>
            <a:off x="4307384" y="3835400"/>
            <a:ext cx="3581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圆角规范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320084" y="4292600"/>
            <a:ext cx="355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卡片: 12px (舞台感)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320084" y="4546600"/>
            <a:ext cx="355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按钮: 8px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320084" y="4800600"/>
            <a:ext cx="355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通用: 8-12px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647634" y="30226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57150" y="457200"/>
                </a:moveTo>
                <a:cubicBezTo>
                  <a:pt x="25598" y="457200"/>
                  <a:pt x="0" y="431602"/>
                  <a:pt x="0" y="400050"/>
                </a:cubicBezTo>
                <a:lnTo>
                  <a:pt x="0" y="209550"/>
                </a:lnTo>
                <a:cubicBezTo>
                  <a:pt x="0" y="177998"/>
                  <a:pt x="25598" y="152400"/>
                  <a:pt x="57150" y="152400"/>
                </a:cubicBezTo>
                <a:lnTo>
                  <a:pt x="85725" y="152400"/>
                </a:lnTo>
                <a:lnTo>
                  <a:pt x="85725" y="276225"/>
                </a:lnTo>
                <a:cubicBezTo>
                  <a:pt x="85725" y="292060"/>
                  <a:pt x="98465" y="304800"/>
                  <a:pt x="114300" y="304800"/>
                </a:cubicBezTo>
                <a:cubicBezTo>
                  <a:pt x="130135" y="304800"/>
                  <a:pt x="142875" y="292060"/>
                  <a:pt x="142875" y="276225"/>
                </a:cubicBezTo>
                <a:lnTo>
                  <a:pt x="142875" y="152400"/>
                </a:lnTo>
                <a:lnTo>
                  <a:pt x="200025" y="152400"/>
                </a:lnTo>
                <a:lnTo>
                  <a:pt x="200025" y="238125"/>
                </a:lnTo>
                <a:cubicBezTo>
                  <a:pt x="200025" y="253960"/>
                  <a:pt x="212765" y="266700"/>
                  <a:pt x="228600" y="266700"/>
                </a:cubicBezTo>
                <a:cubicBezTo>
                  <a:pt x="244435" y="266700"/>
                  <a:pt x="257175" y="253960"/>
                  <a:pt x="257175" y="238125"/>
                </a:cubicBezTo>
                <a:lnTo>
                  <a:pt x="257175" y="152400"/>
                </a:lnTo>
                <a:lnTo>
                  <a:pt x="314325" y="152400"/>
                </a:lnTo>
                <a:lnTo>
                  <a:pt x="314325" y="276225"/>
                </a:lnTo>
                <a:cubicBezTo>
                  <a:pt x="314325" y="292060"/>
                  <a:pt x="327065" y="304800"/>
                  <a:pt x="342900" y="304800"/>
                </a:cubicBezTo>
                <a:cubicBezTo>
                  <a:pt x="358735" y="304800"/>
                  <a:pt x="371475" y="292060"/>
                  <a:pt x="371475" y="276225"/>
                </a:cubicBezTo>
                <a:lnTo>
                  <a:pt x="371475" y="152400"/>
                </a:lnTo>
                <a:lnTo>
                  <a:pt x="428625" y="152400"/>
                </a:lnTo>
                <a:lnTo>
                  <a:pt x="428625" y="238125"/>
                </a:lnTo>
                <a:cubicBezTo>
                  <a:pt x="428625" y="253960"/>
                  <a:pt x="441365" y="266700"/>
                  <a:pt x="457200" y="266700"/>
                </a:cubicBezTo>
                <a:cubicBezTo>
                  <a:pt x="473035" y="266700"/>
                  <a:pt x="485775" y="253960"/>
                  <a:pt x="485775" y="238125"/>
                </a:cubicBezTo>
                <a:lnTo>
                  <a:pt x="485775" y="152400"/>
                </a:lnTo>
                <a:lnTo>
                  <a:pt x="542925" y="152400"/>
                </a:lnTo>
                <a:lnTo>
                  <a:pt x="542925" y="276225"/>
                </a:lnTo>
                <a:cubicBezTo>
                  <a:pt x="542925" y="292060"/>
                  <a:pt x="555665" y="304800"/>
                  <a:pt x="571500" y="304800"/>
                </a:cubicBezTo>
                <a:cubicBezTo>
                  <a:pt x="587335" y="304800"/>
                  <a:pt x="600075" y="292060"/>
                  <a:pt x="600075" y="276225"/>
                </a:cubicBezTo>
                <a:lnTo>
                  <a:pt x="600075" y="152400"/>
                </a:lnTo>
                <a:lnTo>
                  <a:pt x="628650" y="152400"/>
                </a:lnTo>
                <a:cubicBezTo>
                  <a:pt x="660202" y="152400"/>
                  <a:pt x="685800" y="177998"/>
                  <a:pt x="685800" y="209550"/>
                </a:cubicBezTo>
                <a:lnTo>
                  <a:pt x="685800" y="400050"/>
                </a:lnTo>
                <a:cubicBezTo>
                  <a:pt x="685800" y="431602"/>
                  <a:pt x="660202" y="457200"/>
                  <a:pt x="628650" y="457200"/>
                </a:cubicBezTo>
                <a:lnTo>
                  <a:pt x="57150" y="457200"/>
                </a:lnTo>
                <a:close/>
              </a:path>
            </a:pathLst>
          </a:custGeom>
          <a:solidFill>
            <a:srgbClr val="2D6898"/>
          </a:solidFill>
        </p:spPr>
      </p:sp>
      <p:sp>
        <p:nvSpPr>
          <p:cNvPr id="20" name="Text 17"/>
          <p:cNvSpPr/>
          <p:nvPr/>
        </p:nvSpPr>
        <p:spPr>
          <a:xfrm>
            <a:off x="8189317" y="3835400"/>
            <a:ext cx="3606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2D6898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间距网格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02017" y="429260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基准: 4px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202017" y="454660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模块: 8/12px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202017" y="4800600"/>
            <a:ext cx="3581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按钮高度: 44px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1-20:14:40-d3l4kc0s8jdo4os5emkg.png"/>
          <p:cNvPicPr>
            <a:picLocks noChangeAspect="1"/>
          </p:cNvPicPr>
          <p:nvPr/>
        </p:nvPicPr>
        <p:blipFill>
          <a:blip r:embed="rId2"/>
          <a:srcRect t="28475" b="28475"/>
          <a:stretch>
            <a:fillRect/>
          </a:stretch>
        </p:blipFill>
        <p:spPr>
          <a:xfrm>
            <a:off x="0" y="2468880"/>
            <a:ext cx="12191365" cy="1835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175" y="3133090"/>
            <a:ext cx="660654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高频组件交互亮点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897890"/>
            <a:ext cx="76200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10-11-20:14:39-d3l4kbos8jdo4os5emjg.png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flipV="1">
            <a:off x="10896600" y="1028700"/>
            <a:ext cx="762000" cy="762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803814" y="5686046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803814" y="5783020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803814" y="5879994"/>
            <a:ext cx="209306" cy="4223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10-11-20:14:39-d3l4kbos8jdo4os5emj0.png"/>
          <p:cNvPicPr>
            <a:picLocks noChangeAspect="1"/>
          </p:cNvPicPr>
          <p:nvPr/>
        </p:nvPicPr>
        <p:blipFill>
          <a:blip r:embed="rId4"/>
          <a:srcRect l="423" r="423"/>
          <a:stretch>
            <a:fillRect/>
          </a:stretch>
        </p:blipFill>
        <p:spPr>
          <a:xfrm flipH="1">
            <a:off x="7372350" y="1739900"/>
            <a:ext cx="3202305" cy="32289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64032" y="2654935"/>
            <a:ext cx="1618942" cy="13128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052334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2063</Words>
  <Application>WPS 演示</Application>
  <PresentationFormat>On-screen Show (16:9)</PresentationFormat>
  <Paragraphs>386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MiSans</vt:lpstr>
      <vt:lpstr>MiSans</vt:lpstr>
      <vt:lpstr>Calibri</vt:lpstr>
      <vt:lpstr>Calibri</vt:lpstr>
      <vt:lpstr>Calibri</vt:lpstr>
      <vt:lpstr>Noto Sans SC</vt:lpstr>
      <vt:lpstr>Noto Sans SC</vt:lpstr>
      <vt:lpstr>微软雅黑</vt:lpstr>
      <vt:lpstr>Arial Unicode MS</vt:lpstr>
      <vt:lpstr>等线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戏剧社区UI设计全景解析</dc:title>
  <dc:creator>Kimi</dc:creator>
  <dc:subject>戏剧社区UI设计全景解析</dc:subject>
  <cp:lastModifiedBy>语陌奈你哇</cp:lastModifiedBy>
  <cp:revision>4</cp:revision>
  <dcterms:created xsi:type="dcterms:W3CDTF">2025-11-18T12:10:00Z</dcterms:created>
  <dcterms:modified xsi:type="dcterms:W3CDTF">2026-01-05T03:40:49Z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{"Label":"戏剧社区UI设计全景解析","ContentProducer":"001191110108MACG2KBH8F10000","ProduceID":"d4e5sqi23rd9f06lro2g","ReservedCode1":"","ContentPropagator":"001191110108MACG2KBH8F20000","PropagateID":"d4e5sqi23rd9f06lro2g","ReservedCode2":""}</vt:lpwstr>
  </property>
  <property fmtid="{D5CDD505-2E9C-101B-9397-08002B2CF9AE}" pid="3" name="ICV">
    <vt:lpwstr>119D498DEBFF4E2396216960FA7ED550_13</vt:lpwstr>
  </property>
  <property fmtid="{D5CDD505-2E9C-101B-9397-08002B2CF9AE}" pid="4" name="KSOProductBuildVer">
    <vt:lpwstr>2052-12.1.0.24034</vt:lpwstr>
  </property>
</Properties>
</file>